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7"/>
  </p:sldMasterIdLst>
  <p:notesMasterIdLst>
    <p:notesMasterId r:id="rId19"/>
  </p:notesMasterIdLst>
  <p:handoutMasterIdLst>
    <p:handoutMasterId r:id="rId20"/>
  </p:handoutMasterIdLst>
  <p:sldIdLst>
    <p:sldId id="689" r:id="rId8"/>
    <p:sldId id="679" r:id="rId9"/>
    <p:sldId id="688" r:id="rId10"/>
    <p:sldId id="680" r:id="rId11"/>
    <p:sldId id="681" r:id="rId12"/>
    <p:sldId id="682" r:id="rId13"/>
    <p:sldId id="683" r:id="rId14"/>
    <p:sldId id="684" r:id="rId15"/>
    <p:sldId id="685" r:id="rId16"/>
    <p:sldId id="686" r:id="rId17"/>
    <p:sldId id="687" r:id="rId18"/>
  </p:sldIdLst>
  <p:sldSz cx="9144000" cy="6858000" type="screen4x3"/>
  <p:notesSz cx="7010400" cy="9296400"/>
  <p:defaultTextStyle>
    <a:defPPr>
      <a:defRPr lang="en-US"/>
    </a:defPPr>
    <a:lvl1pPr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400" kern="1200">
        <a:solidFill>
          <a:schemeClr val="tx1"/>
        </a:solidFill>
        <a:latin typeface="Arial" panose="020B0604020202020204" pitchFamily="34" charset="0"/>
        <a:ea typeface="+mn-ea"/>
        <a:cs typeface="+mn-cs"/>
      </a:defRPr>
    </a:lvl5pPr>
    <a:lvl6pPr marL="2286000" algn="l" defTabSz="914400" rtl="0" eaLnBrk="1" latinLnBrk="0" hangingPunct="1">
      <a:defRPr sz="1400" kern="1200">
        <a:solidFill>
          <a:schemeClr val="tx1"/>
        </a:solidFill>
        <a:latin typeface="Arial" panose="020B0604020202020204" pitchFamily="34" charset="0"/>
        <a:ea typeface="+mn-ea"/>
        <a:cs typeface="+mn-cs"/>
      </a:defRPr>
    </a:lvl6pPr>
    <a:lvl7pPr marL="2743200" algn="l" defTabSz="914400" rtl="0" eaLnBrk="1" latinLnBrk="0" hangingPunct="1">
      <a:defRPr sz="1400" kern="1200">
        <a:solidFill>
          <a:schemeClr val="tx1"/>
        </a:solidFill>
        <a:latin typeface="Arial" panose="020B0604020202020204" pitchFamily="34" charset="0"/>
        <a:ea typeface="+mn-ea"/>
        <a:cs typeface="+mn-cs"/>
      </a:defRPr>
    </a:lvl7pPr>
    <a:lvl8pPr marL="3200400" algn="l" defTabSz="914400" rtl="0" eaLnBrk="1" latinLnBrk="0" hangingPunct="1">
      <a:defRPr sz="1400" kern="1200">
        <a:solidFill>
          <a:schemeClr val="tx1"/>
        </a:solidFill>
        <a:latin typeface="Arial" panose="020B0604020202020204" pitchFamily="34" charset="0"/>
        <a:ea typeface="+mn-ea"/>
        <a:cs typeface="+mn-cs"/>
      </a:defRPr>
    </a:lvl8pPr>
    <a:lvl9pPr marL="3657600" algn="l" defTabSz="914400" rtl="0" eaLnBrk="1" latinLnBrk="0" hangingPunct="1">
      <a:defRPr sz="1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894" userDrawn="1">
          <p15:clr>
            <a:srgbClr val="A4A3A4"/>
          </p15:clr>
        </p15:guide>
        <p15:guide id="2" pos="174"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238E591-1ABC-AD9A-F906-890FCBA1597A}" name="HARRIS, KAITLIN E CIV USAF HAF SAF/AQRE" initials="KH" userId="S::kaitlin.harris.1@us.af.mil::dea2f6e9-f15d-4f66-83ff-db9200489886"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OHRBACH, ELYSE M DO-04 USAF AFMC AFRL/EN" initials="LEMDUAA" lastIdx="1" clrIdx="0">
    <p:extLst>
      <p:ext uri="{19B8F6BF-5375-455C-9EA6-DF929625EA0E}">
        <p15:presenceInfo xmlns:p15="http://schemas.microsoft.com/office/powerpoint/2012/main" userId="S-1-5-21-1271409858-1095883707-2794662393-96096465" providerId="AD"/>
      </p:ext>
    </p:extLst>
  </p:cmAuthor>
  <p:cmAuthor id="2" name="HOFF, JASON A NH-04 USAF HAF SAF/SQA" initials="HJANUHS" lastIdx="5" clrIdx="1">
    <p:extLst>
      <p:ext uri="{19B8F6BF-5375-455C-9EA6-DF929625EA0E}">
        <p15:presenceInfo xmlns:p15="http://schemas.microsoft.com/office/powerpoint/2012/main" userId="S-1-5-21-1271409858-1095883707-2794662393-950782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8E"/>
    <a:srgbClr val="CDF2FF"/>
    <a:srgbClr val="44A2F8"/>
    <a:srgbClr val="FD9931"/>
    <a:srgbClr val="A2D1FC"/>
    <a:srgbClr val="CCCCFF"/>
    <a:srgbClr val="CCECFF"/>
    <a:srgbClr val="9BE5FF"/>
    <a:srgbClr val="ABE9F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98AED2-A1D3-487A-A429-412F93E5F172}" v="14" dt="2024-10-15T15:33:36.55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0"/>
    <p:restoredTop sz="93314" autoAdjust="0"/>
  </p:normalViewPr>
  <p:slideViewPr>
    <p:cSldViewPr snapToGrid="0">
      <p:cViewPr varScale="1">
        <p:scale>
          <a:sx n="106" d="100"/>
          <a:sy n="106" d="100"/>
        </p:scale>
        <p:origin x="1686" y="102"/>
      </p:cViewPr>
      <p:guideLst>
        <p:guide orient="horz" pos="894"/>
        <p:guide pos="174"/>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Master" Target="slideMasters/slideMaster1.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 Target="slides/slide4.xml"/><Relationship Id="rId24" Type="http://schemas.openxmlformats.org/officeDocument/2006/relationships/theme" Target="theme/theme1.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viewProps" Target="viewProps.xml"/><Relationship Id="rId10" Type="http://schemas.openxmlformats.org/officeDocument/2006/relationships/slide" Target="slides/slide3.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presProps" Target="presProps.xml"/><Relationship Id="rId27"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3038475" cy="460375"/>
          </a:xfrm>
          <a:prstGeom prst="rect">
            <a:avLst/>
          </a:prstGeom>
          <a:noFill/>
          <a:ln w="12700">
            <a:noFill/>
            <a:miter lim="800000"/>
            <a:headEnd/>
            <a:tailEnd/>
          </a:ln>
          <a:effectLst/>
        </p:spPr>
        <p:txBody>
          <a:bodyPr vert="horz" wrap="square" lIns="92645" tIns="46320" rIns="92645" bIns="46320" numCol="1" anchor="t" anchorCtr="0" compatLnSpc="1">
            <a:prstTxWarp prst="textNoShape">
              <a:avLst/>
            </a:prstTxWarp>
          </a:bodyPr>
          <a:lstStyle>
            <a:lvl1pPr algn="l">
              <a:defRPr sz="1200">
                <a:latin typeface="Arial" charset="0"/>
              </a:defRPr>
            </a:lvl1pPr>
          </a:lstStyle>
          <a:p>
            <a:pPr>
              <a:defRPr/>
            </a:pPr>
            <a:endParaRPr lang="en-US"/>
          </a:p>
        </p:txBody>
      </p:sp>
      <p:sp>
        <p:nvSpPr>
          <p:cNvPr id="82947" name="Rectangle 3"/>
          <p:cNvSpPr>
            <a:spLocks noGrp="1" noChangeArrowheads="1"/>
          </p:cNvSpPr>
          <p:nvPr>
            <p:ph type="dt" sz="quarter" idx="1"/>
          </p:nvPr>
        </p:nvSpPr>
        <p:spPr bwMode="auto">
          <a:xfrm>
            <a:off x="3971925" y="0"/>
            <a:ext cx="3038475" cy="460375"/>
          </a:xfrm>
          <a:prstGeom prst="rect">
            <a:avLst/>
          </a:prstGeom>
          <a:noFill/>
          <a:ln w="12700">
            <a:noFill/>
            <a:miter lim="800000"/>
            <a:headEnd/>
            <a:tailEnd/>
          </a:ln>
          <a:effectLst/>
        </p:spPr>
        <p:txBody>
          <a:bodyPr vert="horz" wrap="square" lIns="92645" tIns="46320" rIns="92645" bIns="46320" numCol="1" anchor="t" anchorCtr="0" compatLnSpc="1">
            <a:prstTxWarp prst="textNoShape">
              <a:avLst/>
            </a:prstTxWarp>
          </a:bodyPr>
          <a:lstStyle>
            <a:lvl1pPr algn="r">
              <a:defRPr sz="1200">
                <a:latin typeface="Arial" charset="0"/>
              </a:defRPr>
            </a:lvl1pPr>
          </a:lstStyle>
          <a:p>
            <a:pPr>
              <a:defRPr/>
            </a:pPr>
            <a:endParaRPr lang="en-US"/>
          </a:p>
        </p:txBody>
      </p:sp>
      <p:sp>
        <p:nvSpPr>
          <p:cNvPr id="82948" name="Rectangle 4"/>
          <p:cNvSpPr>
            <a:spLocks noGrp="1" noChangeArrowheads="1"/>
          </p:cNvSpPr>
          <p:nvPr>
            <p:ph type="ftr" sz="quarter" idx="2"/>
          </p:nvPr>
        </p:nvSpPr>
        <p:spPr bwMode="auto">
          <a:xfrm>
            <a:off x="0" y="8823325"/>
            <a:ext cx="3038475" cy="460375"/>
          </a:xfrm>
          <a:prstGeom prst="rect">
            <a:avLst/>
          </a:prstGeom>
          <a:noFill/>
          <a:ln w="12700">
            <a:noFill/>
            <a:miter lim="800000"/>
            <a:headEnd/>
            <a:tailEnd/>
          </a:ln>
          <a:effectLst/>
        </p:spPr>
        <p:txBody>
          <a:bodyPr vert="horz" wrap="square" lIns="92645" tIns="46320" rIns="92645" bIns="46320" numCol="1" anchor="b" anchorCtr="0" compatLnSpc="1">
            <a:prstTxWarp prst="textNoShape">
              <a:avLst/>
            </a:prstTxWarp>
          </a:bodyPr>
          <a:lstStyle>
            <a:lvl1pPr algn="l">
              <a:defRPr sz="1200">
                <a:latin typeface="Arial" charset="0"/>
              </a:defRPr>
            </a:lvl1pPr>
          </a:lstStyle>
          <a:p>
            <a:pPr>
              <a:defRPr/>
            </a:pPr>
            <a:endParaRPr lang="en-US"/>
          </a:p>
        </p:txBody>
      </p:sp>
      <p:sp>
        <p:nvSpPr>
          <p:cNvPr id="82949" name="Rectangle 5"/>
          <p:cNvSpPr>
            <a:spLocks noGrp="1" noChangeArrowheads="1"/>
          </p:cNvSpPr>
          <p:nvPr>
            <p:ph type="sldNum" sz="quarter" idx="3"/>
          </p:nvPr>
        </p:nvSpPr>
        <p:spPr bwMode="auto">
          <a:xfrm>
            <a:off x="3971925" y="8823325"/>
            <a:ext cx="3038475" cy="460375"/>
          </a:xfrm>
          <a:prstGeom prst="rect">
            <a:avLst/>
          </a:prstGeom>
          <a:noFill/>
          <a:ln w="12700">
            <a:noFill/>
            <a:miter lim="800000"/>
            <a:headEnd/>
            <a:tailEnd/>
          </a:ln>
          <a:effectLst/>
        </p:spPr>
        <p:txBody>
          <a:bodyPr vert="horz" wrap="square" lIns="92645" tIns="46320" rIns="92645" bIns="46320" numCol="1" anchor="b" anchorCtr="0" compatLnSpc="1">
            <a:prstTxWarp prst="textNoShape">
              <a:avLst/>
            </a:prstTxWarp>
          </a:bodyPr>
          <a:lstStyle>
            <a:lvl1pPr algn="r">
              <a:defRPr sz="1200"/>
            </a:lvl1pPr>
          </a:lstStyle>
          <a:p>
            <a:pPr>
              <a:defRPr/>
            </a:pPr>
            <a:fld id="{301EF442-77A8-4A30-8E10-D10ED8128C3C}"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2645" tIns="46320" rIns="92645" bIns="46320" numCol="1" anchor="t" anchorCtr="0" compatLnSpc="1">
            <a:prstTxWarp prst="textNoShape">
              <a:avLst/>
            </a:prstTxWarp>
          </a:bodyPr>
          <a:lstStyle>
            <a:lvl1pPr algn="l">
              <a:defRPr sz="1200">
                <a:latin typeface="Arial" charset="0"/>
              </a:defRPr>
            </a:lvl1pPr>
          </a:lstStyle>
          <a:p>
            <a:pPr>
              <a:defRPr/>
            </a:pPr>
            <a:endParaRPr lang="en-US"/>
          </a:p>
        </p:txBody>
      </p:sp>
      <p:sp>
        <p:nvSpPr>
          <p:cNvPr id="3993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2645" tIns="46320" rIns="92645" bIns="46320" numCol="1" anchor="t" anchorCtr="0" compatLnSpc="1">
            <a:prstTxWarp prst="textNoShape">
              <a:avLst/>
            </a:prstTxWarp>
          </a:bodyPr>
          <a:lstStyle>
            <a:lvl1pPr algn="r">
              <a:defRPr sz="1200">
                <a:latin typeface="Arial" charset="0"/>
              </a:defRPr>
            </a:lvl1pPr>
          </a:lstStyle>
          <a:p>
            <a:pPr>
              <a:defRPr/>
            </a:pPr>
            <a:endParaRPr lang="en-US"/>
          </a:p>
        </p:txBody>
      </p:sp>
      <p:sp>
        <p:nvSpPr>
          <p:cNvPr id="1126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2645" tIns="46320" rIns="92645" bIns="463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4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2645" tIns="46320" rIns="92645" bIns="46320" numCol="1" anchor="b" anchorCtr="0" compatLnSpc="1">
            <a:prstTxWarp prst="textNoShape">
              <a:avLst/>
            </a:prstTxWarp>
          </a:bodyPr>
          <a:lstStyle>
            <a:lvl1pPr algn="l">
              <a:defRPr sz="1200">
                <a:latin typeface="Arial" charset="0"/>
              </a:defRPr>
            </a:lvl1pPr>
          </a:lstStyle>
          <a:p>
            <a:pPr>
              <a:defRPr/>
            </a:pPr>
            <a:endParaRPr lang="en-US"/>
          </a:p>
        </p:txBody>
      </p:sp>
      <p:sp>
        <p:nvSpPr>
          <p:cNvPr id="3994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2645" tIns="46320" rIns="92645" bIns="46320" numCol="1" anchor="b" anchorCtr="0" compatLnSpc="1">
            <a:prstTxWarp prst="textNoShape">
              <a:avLst/>
            </a:prstTxWarp>
          </a:bodyPr>
          <a:lstStyle>
            <a:lvl1pPr algn="r">
              <a:defRPr sz="1200"/>
            </a:lvl1pPr>
          </a:lstStyle>
          <a:p>
            <a:pPr>
              <a:defRPr/>
            </a:pPr>
            <a:fld id="{AE1F8AE6-BD1C-415B-97DD-E5150047182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each technical review, the PM will, to the extent practicable, use information from the digital authoritative source of truth to assess key risks, issues, opportunities, and mitigation plans in order to understand cost, schedule, and performance implications</a:t>
            </a:r>
          </a:p>
        </p:txBody>
      </p:sp>
      <p:sp>
        <p:nvSpPr>
          <p:cNvPr id="4" name="Header Placeholder 3"/>
          <p:cNvSpPr>
            <a:spLocks noGrp="1"/>
          </p:cNvSpPr>
          <p:nvPr>
            <p:ph type="hdr" sz="quarter"/>
          </p:nvPr>
        </p:nvSpPr>
        <p:spPr/>
        <p:txBody>
          <a:bodyPr/>
          <a:lstStyle/>
          <a:p>
            <a:pPr>
              <a:defRPr/>
            </a:pPr>
            <a:endParaRPr lang="en-US"/>
          </a:p>
        </p:txBody>
      </p:sp>
      <p:sp>
        <p:nvSpPr>
          <p:cNvPr id="5" name="Footer Placeholder 4"/>
          <p:cNvSpPr>
            <a:spLocks noGrp="1"/>
          </p:cNvSpPr>
          <p:nvPr>
            <p:ph type="ftr" sz="quarter" idx="4"/>
          </p:nvPr>
        </p:nvSpPr>
        <p:spPr/>
        <p:txBody>
          <a:bodyPr/>
          <a:lstStyle/>
          <a:p>
            <a:pPr>
              <a:defRPr/>
            </a:pPr>
            <a:endParaRPr lang="en-US"/>
          </a:p>
        </p:txBody>
      </p:sp>
      <p:sp>
        <p:nvSpPr>
          <p:cNvPr id="6" name="Slide Number Placeholder 5"/>
          <p:cNvSpPr>
            <a:spLocks noGrp="1"/>
          </p:cNvSpPr>
          <p:nvPr>
            <p:ph type="sldNum" sz="quarter" idx="5"/>
          </p:nvPr>
        </p:nvSpPr>
        <p:spPr/>
        <p:txBody>
          <a:bodyPr/>
          <a:lstStyle/>
          <a:p>
            <a:pPr>
              <a:defRPr/>
            </a:pPr>
            <a:fld id="{AE1F8AE6-BD1C-415B-97DD-E51500471820}" type="slidenum">
              <a:rPr lang="en-US" altLang="en-US" smtClean="0"/>
              <a:pPr>
                <a:defRPr/>
              </a:pPr>
              <a:t>2</a:t>
            </a:fld>
            <a:endParaRPr lang="en-US" altLang="en-US"/>
          </a:p>
        </p:txBody>
      </p:sp>
    </p:spTree>
    <p:extLst>
      <p:ext uri="{BB962C8B-B14F-4D97-AF65-F5344CB8AC3E}">
        <p14:creationId xmlns:p14="http://schemas.microsoft.com/office/powerpoint/2010/main" val="21442779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Line 2"/>
          <p:cNvSpPr>
            <a:spLocks noChangeShapeType="1"/>
          </p:cNvSpPr>
          <p:nvPr/>
        </p:nvSpPr>
        <p:spPr bwMode="auto">
          <a:xfrm>
            <a:off x="381000" y="64516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sz="1400"/>
          </a:p>
        </p:txBody>
      </p:sp>
      <p:sp>
        <p:nvSpPr>
          <p:cNvPr id="4" name="Line 5"/>
          <p:cNvSpPr>
            <a:spLocks noChangeShapeType="1"/>
          </p:cNvSpPr>
          <p:nvPr/>
        </p:nvSpPr>
        <p:spPr bwMode="auto">
          <a:xfrm>
            <a:off x="381000" y="12319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sz="1400"/>
          </a:p>
        </p:txBody>
      </p:sp>
      <p:pic>
        <p:nvPicPr>
          <p:cNvPr id="5" name="Picture 13"/>
          <p:cNvPicPr>
            <a:picLocks noChangeAspect="1" noChangeArrowheads="1"/>
          </p:cNvPicPr>
          <p:nvPr userDrawn="1"/>
        </p:nvPicPr>
        <p:blipFill>
          <a:blip r:embed="rId2" cstate="email">
            <a:extLst>
              <a:ext uri="{28A0092B-C50C-407E-A947-70E740481C1C}">
                <a14:useLocalDpi xmlns:a14="http://schemas.microsoft.com/office/drawing/2010/main"/>
              </a:ext>
            </a:extLst>
          </a:blip>
          <a:stretch>
            <a:fillRect/>
          </a:stretch>
        </p:blipFill>
        <p:spPr bwMode="auto">
          <a:xfrm>
            <a:off x="764107" y="3602037"/>
            <a:ext cx="2479350" cy="260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4"/>
          <p:cNvSpPr txBox="1">
            <a:spLocks noChangeArrowheads="1"/>
          </p:cNvSpPr>
          <p:nvPr/>
        </p:nvSpPr>
        <p:spPr bwMode="auto">
          <a:xfrm>
            <a:off x="381000" y="500063"/>
            <a:ext cx="83820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defRPr/>
            </a:pPr>
            <a:r>
              <a:rPr lang="en-US" altLang="en-US" sz="3600" b="1" i="1"/>
              <a:t>Department of the Air Force</a:t>
            </a:r>
          </a:p>
        </p:txBody>
      </p:sp>
      <p:sp>
        <p:nvSpPr>
          <p:cNvPr id="7" name="Text Box 1029"/>
          <p:cNvSpPr txBox="1">
            <a:spLocks noChangeArrowheads="1"/>
          </p:cNvSpPr>
          <p:nvPr userDrawn="1"/>
        </p:nvSpPr>
        <p:spPr bwMode="auto">
          <a:xfrm>
            <a:off x="381001" y="1271588"/>
            <a:ext cx="8381999"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defRPr/>
            </a:pPr>
            <a:r>
              <a:rPr lang="en-US" altLang="en-US" sz="1600" b="1" i="1">
                <a:latin typeface="Century Schoolbook" panose="02040604050505020304" pitchFamily="18" charset="0"/>
              </a:rPr>
              <a:t>I n t e g r i t y  -  S e r v i c e  -  E x c e l l e n c e</a:t>
            </a:r>
          </a:p>
        </p:txBody>
      </p:sp>
      <p:sp>
        <p:nvSpPr>
          <p:cNvPr id="50191" name="Rectangle 15"/>
          <p:cNvSpPr>
            <a:spLocks noGrp="1" noChangeArrowheads="1"/>
          </p:cNvSpPr>
          <p:nvPr>
            <p:ph type="ctrTitle"/>
          </p:nvPr>
        </p:nvSpPr>
        <p:spPr>
          <a:xfrm>
            <a:off x="276226" y="1962150"/>
            <a:ext cx="8486775" cy="1600200"/>
          </a:xfrm>
        </p:spPr>
        <p:txBody>
          <a:bodyPr/>
          <a:lstStyle>
            <a:lvl1pPr>
              <a:defRPr sz="4400" i="0"/>
            </a:lvl1pPr>
          </a:lstStyle>
          <a:p>
            <a:r>
              <a:rPr lang="en-US"/>
              <a:t>Click to edit Master title style</a:t>
            </a:r>
          </a:p>
        </p:txBody>
      </p:sp>
      <p:sp>
        <p:nvSpPr>
          <p:cNvPr id="8" name="Date Placeholder 6"/>
          <p:cNvSpPr>
            <a:spLocks noGrp="1" noChangeArrowheads="1"/>
          </p:cNvSpPr>
          <p:nvPr>
            <p:ph type="dt" sz="half" idx="10"/>
          </p:nvPr>
        </p:nvSpPr>
        <p:spPr/>
        <p:txBody>
          <a:bodyPr/>
          <a:lstStyle>
            <a:lvl1pPr>
              <a:defRPr/>
            </a:lvl1pPr>
          </a:lstStyle>
          <a:p>
            <a:pPr>
              <a:defRPr/>
            </a:pPr>
            <a:r>
              <a:rPr lang="en-US"/>
              <a:t>As of: </a:t>
            </a:r>
          </a:p>
        </p:txBody>
      </p:sp>
      <p:sp>
        <p:nvSpPr>
          <p:cNvPr id="9" name="Slide Number Placeholder 7"/>
          <p:cNvSpPr>
            <a:spLocks noGrp="1" noChangeArrowheads="1"/>
          </p:cNvSpPr>
          <p:nvPr>
            <p:ph type="sldNum" sz="quarter" idx="11"/>
          </p:nvPr>
        </p:nvSpPr>
        <p:spPr/>
        <p:txBody>
          <a:bodyPr/>
          <a:lstStyle>
            <a:lvl1pPr>
              <a:defRPr/>
            </a:lvl1pPr>
          </a:lstStyle>
          <a:p>
            <a:pPr>
              <a:defRPr/>
            </a:pPr>
            <a:fld id="{BFC03CE4-37F0-4065-8B91-37122744BD37}"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3280927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7_Title Slide">
    <p:spTree>
      <p:nvGrpSpPr>
        <p:cNvPr id="1" name=""/>
        <p:cNvGrpSpPr/>
        <p:nvPr/>
      </p:nvGrpSpPr>
      <p:grpSpPr>
        <a:xfrm>
          <a:off x="0" y="0"/>
          <a:ext cx="0" cy="0"/>
          <a:chOff x="0" y="0"/>
          <a:chExt cx="0" cy="0"/>
        </a:xfrm>
      </p:grpSpPr>
      <p:pic>
        <p:nvPicPr>
          <p:cNvPr id="3" name="Picture 2" descr="A circular object with a circular pattern&#10;&#10;Description automatically generated with medium confidence">
            <a:extLst>
              <a:ext uri="{FF2B5EF4-FFF2-40B4-BE49-F238E27FC236}">
                <a16:creationId xmlns:a16="http://schemas.microsoft.com/office/drawing/2014/main" id="{5BC3911B-A505-BC68-BE4D-4795B20C1E79}"/>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1"/>
            <a:ext cx="950322" cy="6858000"/>
          </a:xfrm>
          <a:prstGeom prst="rect">
            <a:avLst/>
          </a:prstGeom>
        </p:spPr>
      </p:pic>
      <p:sp>
        <p:nvSpPr>
          <p:cNvPr id="2" name="Slide Number Placeholder 5">
            <a:extLst>
              <a:ext uri="{FF2B5EF4-FFF2-40B4-BE49-F238E27FC236}">
                <a16:creationId xmlns:a16="http://schemas.microsoft.com/office/drawing/2014/main" id="{1DA655F0-955C-DA65-FCDD-679AC1F08835}"/>
              </a:ext>
            </a:extLst>
          </p:cNvPr>
          <p:cNvSpPr>
            <a:spLocks noGrp="1"/>
          </p:cNvSpPr>
          <p:nvPr>
            <p:ph type="sldNum" sz="quarter" idx="12"/>
          </p:nvPr>
        </p:nvSpPr>
        <p:spPr>
          <a:xfrm>
            <a:off x="6716679" y="6354279"/>
            <a:ext cx="2057400" cy="365125"/>
          </a:xfrm>
          <a:prstGeom prst="rect">
            <a:avLst/>
          </a:prstGeom>
        </p:spPr>
        <p:txBody>
          <a:bodyPr/>
          <a:lstStyle>
            <a:lvl1pPr algn="r">
              <a:defRPr sz="900">
                <a:solidFill>
                  <a:srgbClr val="011735"/>
                </a:solidFill>
                <a:latin typeface="Arial" panose="020B0604020202020204" pitchFamily="34" charset="0"/>
                <a:cs typeface="Arial" panose="020B0604020202020204" pitchFamily="34" charset="0"/>
              </a:defRPr>
            </a:lvl1pPr>
          </a:lstStyle>
          <a:p>
            <a:fld id="{172958E1-809F-3646-A7D7-9CC0293CB39F}" type="slidenum">
              <a:rPr lang="en-US" smtClean="0"/>
              <a:pPr/>
              <a:t>‹#›</a:t>
            </a:fld>
            <a:endParaRPr lang="en-US" dirty="0"/>
          </a:p>
        </p:txBody>
      </p:sp>
      <p:sp>
        <p:nvSpPr>
          <p:cNvPr id="5" name="Title 1">
            <a:extLst>
              <a:ext uri="{FF2B5EF4-FFF2-40B4-BE49-F238E27FC236}">
                <a16:creationId xmlns:a16="http://schemas.microsoft.com/office/drawing/2014/main" id="{024C3A9C-AB9F-F65E-7062-34342AC347A3}"/>
              </a:ext>
            </a:extLst>
          </p:cNvPr>
          <p:cNvSpPr>
            <a:spLocks noGrp="1"/>
          </p:cNvSpPr>
          <p:nvPr>
            <p:ph type="title"/>
          </p:nvPr>
        </p:nvSpPr>
        <p:spPr>
          <a:xfrm>
            <a:off x="1275588" y="500234"/>
            <a:ext cx="7498491" cy="852155"/>
          </a:xfrm>
          <a:prstGeom prst="rect">
            <a:avLst/>
          </a:prstGeom>
        </p:spPr>
        <p:txBody>
          <a:bodyPr/>
          <a:lstStyle>
            <a:lvl1pPr>
              <a:defRPr sz="2400" b="1" i="0">
                <a:solidFill>
                  <a:schemeClr val="tx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4" name="Content Placeholder 2">
            <a:extLst>
              <a:ext uri="{FF2B5EF4-FFF2-40B4-BE49-F238E27FC236}">
                <a16:creationId xmlns:a16="http://schemas.microsoft.com/office/drawing/2014/main" id="{B5D6D223-DEC0-E07B-1CBE-C7E4815FD4B5}"/>
              </a:ext>
            </a:extLst>
          </p:cNvPr>
          <p:cNvSpPr>
            <a:spLocks noGrp="1"/>
          </p:cNvSpPr>
          <p:nvPr>
            <p:ph idx="1"/>
          </p:nvPr>
        </p:nvSpPr>
        <p:spPr>
          <a:xfrm>
            <a:off x="1275587" y="1600775"/>
            <a:ext cx="7498491" cy="4351338"/>
          </a:xfrm>
          <a:prstGeom prst="rect">
            <a:avLst/>
          </a:prstGeom>
        </p:spPr>
        <p:txBody>
          <a:bodyPr/>
          <a:lstStyle>
            <a:lvl1pPr>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a:defRPr>
                <a:solidFill>
                  <a:schemeClr val="tx1"/>
                </a:solidFill>
                <a:latin typeface="Arial" panose="020B0604020202020204" pitchFamily="34" charset="0"/>
                <a:cs typeface="Arial" panose="020B0604020202020204" pitchFamily="34" charset="0"/>
              </a:defRPr>
            </a:lvl3pPr>
            <a:lvl4pPr>
              <a:defRPr>
                <a:solidFill>
                  <a:schemeClr val="tx1"/>
                </a:solidFill>
                <a:latin typeface="Arial" panose="020B0604020202020204" pitchFamily="34" charset="0"/>
                <a:cs typeface="Arial" panose="020B0604020202020204" pitchFamily="34" charset="0"/>
              </a:defRPr>
            </a:lvl4pPr>
            <a:lvl5pPr>
              <a:defRPr>
                <a:solidFill>
                  <a:schemeClr val="tx1"/>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Graphic 9">
            <a:extLst>
              <a:ext uri="{FF2B5EF4-FFF2-40B4-BE49-F238E27FC236}">
                <a16:creationId xmlns:a16="http://schemas.microsoft.com/office/drawing/2014/main" id="{E86F5C33-064A-CB75-9F4D-79122D65BCA0}"/>
              </a:ext>
            </a:extLst>
          </p:cNvPr>
          <p:cNvPicPr>
            <a:picLocks noChangeAspect="1"/>
          </p:cNvPicPr>
          <p:nvPr userDrawn="1"/>
        </p:nvPicPr>
        <p:blipFill rotWithShape="1">
          <a:blip r:embed="rId3">
            <a:extLst>
              <a:ext uri="{96DAC541-7B7A-43D3-8B79-37D633B846F1}">
                <asvg:svgBlip xmlns:asvg="http://schemas.microsoft.com/office/drawing/2016/SVG/main" r:embed="rId4"/>
              </a:ext>
            </a:extLst>
          </a:blip>
          <a:srcRect l="2756" r="4540"/>
          <a:stretch/>
        </p:blipFill>
        <p:spPr>
          <a:xfrm>
            <a:off x="1" y="242667"/>
            <a:ext cx="950322" cy="1358109"/>
          </a:xfrm>
          <a:prstGeom prst="rect">
            <a:avLst/>
          </a:prstGeom>
        </p:spPr>
      </p:pic>
      <p:grpSp>
        <p:nvGrpSpPr>
          <p:cNvPr id="21" name="Group 20">
            <a:extLst>
              <a:ext uri="{FF2B5EF4-FFF2-40B4-BE49-F238E27FC236}">
                <a16:creationId xmlns:a16="http://schemas.microsoft.com/office/drawing/2014/main" id="{DA7F133E-F6FB-FDE4-B5A9-5CC299781F83}"/>
              </a:ext>
            </a:extLst>
          </p:cNvPr>
          <p:cNvGrpSpPr/>
          <p:nvPr userDrawn="1"/>
        </p:nvGrpSpPr>
        <p:grpSpPr>
          <a:xfrm>
            <a:off x="217901" y="2370692"/>
            <a:ext cx="517777" cy="4230396"/>
            <a:chOff x="357035" y="3491350"/>
            <a:chExt cx="507486" cy="3109738"/>
          </a:xfrm>
        </p:grpSpPr>
        <p:pic>
          <p:nvPicPr>
            <p:cNvPr id="6" name="Graphic 5">
              <a:extLst>
                <a:ext uri="{FF2B5EF4-FFF2-40B4-BE49-F238E27FC236}">
                  <a16:creationId xmlns:a16="http://schemas.microsoft.com/office/drawing/2014/main" id="{024DF606-4AF9-F21C-7161-26F229A4B40A}"/>
                </a:ext>
              </a:extLst>
            </p:cNvPr>
            <p:cNvPicPr>
              <a:picLocks noChangeAspect="1"/>
            </p:cNvPicPr>
            <p:nvPr userDrawn="1"/>
          </p:nvPicPr>
          <p:blipFill rotWithShape="1">
            <a:blip r:embed="rId5">
              <a:extLst>
                <a:ext uri="{96DAC541-7B7A-43D3-8B79-37D633B846F1}">
                  <asvg:svgBlip xmlns:asvg="http://schemas.microsoft.com/office/drawing/2016/SVG/main" r:embed="rId6"/>
                </a:ext>
              </a:extLst>
            </a:blip>
            <a:srcRect b="23912"/>
            <a:stretch/>
          </p:blipFill>
          <p:spPr>
            <a:xfrm rot="16200000">
              <a:off x="-192550" y="4122277"/>
              <a:ext cx="1606656" cy="344802"/>
            </a:xfrm>
            <a:prstGeom prst="rect">
              <a:avLst/>
            </a:prstGeom>
          </p:spPr>
        </p:pic>
        <p:pic>
          <p:nvPicPr>
            <p:cNvPr id="18" name="Graphic 17">
              <a:extLst>
                <a:ext uri="{FF2B5EF4-FFF2-40B4-BE49-F238E27FC236}">
                  <a16:creationId xmlns:a16="http://schemas.microsoft.com/office/drawing/2014/main" id="{DBF7AB9B-ACB3-280F-1D0C-2B5CCCCCCEEF}"/>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357035" y="5368894"/>
              <a:ext cx="507486" cy="453436"/>
            </a:xfrm>
            <a:prstGeom prst="rect">
              <a:avLst/>
            </a:prstGeom>
          </p:spPr>
        </p:pic>
        <p:pic>
          <p:nvPicPr>
            <p:cNvPr id="19" name="Graphic 18">
              <a:extLst>
                <a:ext uri="{FF2B5EF4-FFF2-40B4-BE49-F238E27FC236}">
                  <a16:creationId xmlns:a16="http://schemas.microsoft.com/office/drawing/2014/main" id="{5A65BE58-D58E-2803-7C15-73571EBFE823}"/>
                </a:ext>
              </a:extLst>
            </p:cNvPr>
            <p:cNvPicPr>
              <a:picLocks noChangeAspect="1"/>
            </p:cNvPicPr>
            <p:nvPr userDrawn="1"/>
          </p:nvPicPr>
          <p:blipFill>
            <a:blip r:embed="rId9">
              <a:extLst>
                <a:ext uri="{96DAC541-7B7A-43D3-8B79-37D633B846F1}">
                  <asvg:svgBlip xmlns:asvg="http://schemas.microsoft.com/office/drawing/2016/SVG/main" r:embed="rId10"/>
                </a:ext>
              </a:extLst>
            </a:blip>
            <a:stretch>
              <a:fillRect/>
            </a:stretch>
          </p:blipFill>
          <p:spPr>
            <a:xfrm>
              <a:off x="430474" y="6060174"/>
              <a:ext cx="360609" cy="540914"/>
            </a:xfrm>
            <a:prstGeom prst="rect">
              <a:avLst/>
            </a:prstGeom>
          </p:spPr>
        </p:pic>
      </p:grpSp>
    </p:spTree>
    <p:extLst>
      <p:ext uri="{BB962C8B-B14F-4D97-AF65-F5344CB8AC3E}">
        <p14:creationId xmlns:p14="http://schemas.microsoft.com/office/powerpoint/2010/main" val="307715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a:lvl1pPr>
          </a:lstStyle>
          <a:p>
            <a:pPr>
              <a:defRPr/>
            </a:pPr>
            <a:fld id="{0CBDF859-B77C-4932-B7B0-12C49A93E314}"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4017862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a:lvl1pPr>
          </a:lstStyle>
          <a:p>
            <a:pPr>
              <a:defRPr/>
            </a:pPr>
            <a:fld id="{6214614F-2FCB-48B4-A899-0A8F737AAE37}"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31910837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76225" y="1504950"/>
            <a:ext cx="4122738"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51364" y="1504950"/>
            <a:ext cx="4122737" cy="474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r>
              <a:rPr lang="en-US"/>
              <a:t>As of: </a:t>
            </a:r>
          </a:p>
        </p:txBody>
      </p:sp>
      <p:sp>
        <p:nvSpPr>
          <p:cNvPr id="6" name="Slide Number Placeholder 5"/>
          <p:cNvSpPr>
            <a:spLocks noGrp="1"/>
          </p:cNvSpPr>
          <p:nvPr>
            <p:ph type="sldNum" sz="quarter" idx="11"/>
          </p:nvPr>
        </p:nvSpPr>
        <p:spPr/>
        <p:txBody>
          <a:bodyPr/>
          <a:lstStyle>
            <a:lvl1pPr>
              <a:defRPr/>
            </a:lvl1pPr>
          </a:lstStyle>
          <a:p>
            <a:pPr>
              <a:defRPr/>
            </a:pPr>
            <a:fld id="{F0DC89D1-1446-43A7-BCF8-D75B768C2A3E}"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979908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r>
              <a:rPr lang="en-US"/>
              <a:t>As of: </a:t>
            </a:r>
          </a:p>
        </p:txBody>
      </p:sp>
      <p:sp>
        <p:nvSpPr>
          <p:cNvPr id="8" name="Slide Number Placeholder 7"/>
          <p:cNvSpPr>
            <a:spLocks noGrp="1"/>
          </p:cNvSpPr>
          <p:nvPr>
            <p:ph type="sldNum" sz="quarter" idx="11"/>
          </p:nvPr>
        </p:nvSpPr>
        <p:spPr/>
        <p:txBody>
          <a:bodyPr/>
          <a:lstStyle>
            <a:lvl1pPr>
              <a:defRPr/>
            </a:lvl1pPr>
          </a:lstStyle>
          <a:p>
            <a:pPr>
              <a:defRPr/>
            </a:pPr>
            <a:fld id="{812045D1-F7E2-4784-B96A-3083355E63F6}"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366242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r>
              <a:rPr lang="en-US"/>
              <a:t>As of: </a:t>
            </a:r>
          </a:p>
        </p:txBody>
      </p:sp>
      <p:sp>
        <p:nvSpPr>
          <p:cNvPr id="4" name="Slide Number Placeholder 3"/>
          <p:cNvSpPr>
            <a:spLocks noGrp="1"/>
          </p:cNvSpPr>
          <p:nvPr>
            <p:ph type="sldNum" sz="quarter" idx="11"/>
          </p:nvPr>
        </p:nvSpPr>
        <p:spPr/>
        <p:txBody>
          <a:bodyPr/>
          <a:lstStyle>
            <a:lvl1pPr>
              <a:defRPr/>
            </a:lvl1pPr>
          </a:lstStyle>
          <a:p>
            <a:pPr>
              <a:defRPr/>
            </a:pPr>
            <a:fld id="{29D94A65-A6BF-4DB1-9332-206B8E06E0A7}"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687902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As of: </a:t>
            </a:r>
          </a:p>
        </p:txBody>
      </p:sp>
      <p:sp>
        <p:nvSpPr>
          <p:cNvPr id="3" name="Slide Number Placeholder 2"/>
          <p:cNvSpPr>
            <a:spLocks noGrp="1"/>
          </p:cNvSpPr>
          <p:nvPr>
            <p:ph type="sldNum" sz="quarter" idx="11"/>
          </p:nvPr>
        </p:nvSpPr>
        <p:spPr/>
        <p:txBody>
          <a:bodyPr/>
          <a:lstStyle>
            <a:lvl1pPr>
              <a:defRPr/>
            </a:lvl1pPr>
          </a:lstStyle>
          <a:p>
            <a:pPr>
              <a:defRPr/>
            </a:pPr>
            <a:fld id="{F32FE5BA-3D1F-4E41-B33A-6823FE30DE87}"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3024132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a:lvl1pPr>
          </a:lstStyle>
          <a:p>
            <a:pPr>
              <a:defRPr/>
            </a:pPr>
            <a:fld id="{9E577705-F1D6-448C-8D9C-74FCF151C57C}"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1179906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5439" y="76200"/>
            <a:ext cx="2132012"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76226" y="76200"/>
            <a:ext cx="6246813"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As of: </a:t>
            </a:r>
          </a:p>
        </p:txBody>
      </p:sp>
      <p:sp>
        <p:nvSpPr>
          <p:cNvPr id="5" name="Slide Number Placeholder 4"/>
          <p:cNvSpPr>
            <a:spLocks noGrp="1"/>
          </p:cNvSpPr>
          <p:nvPr>
            <p:ph type="sldNum" sz="quarter" idx="11"/>
          </p:nvPr>
        </p:nvSpPr>
        <p:spPr/>
        <p:txBody>
          <a:bodyPr/>
          <a:lstStyle>
            <a:lvl1pPr>
              <a:defRPr/>
            </a:lvl1pPr>
          </a:lstStyle>
          <a:p>
            <a:pPr>
              <a:defRPr/>
            </a:pPr>
            <a:fld id="{4A10A9CA-2EB0-4F34-A8FB-1542A3BF9965}" type="slidenum">
              <a:rPr lang="en-US" altLang="en-US"/>
              <a:pPr>
                <a:defRPr/>
              </a:pPr>
              <a:t>‹#›</a:t>
            </a:fld>
            <a:endParaRPr lang="en-US" altLang="en-US">
              <a:solidFill>
                <a:schemeClr val="bg2"/>
              </a:solidFill>
            </a:endParaRPr>
          </a:p>
        </p:txBody>
      </p:sp>
    </p:spTree>
    <p:extLst>
      <p:ext uri="{BB962C8B-B14F-4D97-AF65-F5344CB8AC3E}">
        <p14:creationId xmlns:p14="http://schemas.microsoft.com/office/powerpoint/2010/main" val="3207365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5" name="Rectangle 1027"/>
          <p:cNvSpPr>
            <a:spLocks noGrp="1" noChangeArrowheads="1"/>
          </p:cNvSpPr>
          <p:nvPr>
            <p:ph type="dt" sz="half" idx="2"/>
          </p:nvPr>
        </p:nvSpPr>
        <p:spPr bwMode="auto">
          <a:xfrm>
            <a:off x="0" y="6524625"/>
            <a:ext cx="1219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solidFill>
                  <a:srgbClr val="969696"/>
                </a:solidFill>
                <a:latin typeface="Arial" charset="0"/>
              </a:defRPr>
            </a:lvl1pPr>
          </a:lstStyle>
          <a:p>
            <a:pPr>
              <a:defRPr/>
            </a:pPr>
            <a:r>
              <a:rPr lang="en-US"/>
              <a:t>As of: </a:t>
            </a:r>
          </a:p>
        </p:txBody>
      </p:sp>
      <p:sp>
        <p:nvSpPr>
          <p:cNvPr id="49156" name="Rectangle 1028"/>
          <p:cNvSpPr>
            <a:spLocks noGrp="1" noChangeArrowheads="1"/>
          </p:cNvSpPr>
          <p:nvPr>
            <p:ph type="sldNum" sz="quarter" idx="4"/>
          </p:nvPr>
        </p:nvSpPr>
        <p:spPr bwMode="auto">
          <a:xfrm>
            <a:off x="7988300" y="6524625"/>
            <a:ext cx="1143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rgbClr val="7F7F7F"/>
                </a:solidFill>
              </a:defRPr>
            </a:lvl1pPr>
          </a:lstStyle>
          <a:p>
            <a:pPr>
              <a:defRPr/>
            </a:pPr>
            <a:fld id="{CC7A9835-7AA7-4292-8277-77514909CEE7}" type="slidenum">
              <a:rPr lang="en-US" altLang="en-US"/>
              <a:pPr>
                <a:defRPr/>
              </a:pPr>
              <a:t>‹#›</a:t>
            </a:fld>
            <a:endParaRPr lang="en-US" altLang="en-US"/>
          </a:p>
        </p:txBody>
      </p:sp>
      <p:sp>
        <p:nvSpPr>
          <p:cNvPr id="1028" name="Rectangle 1030"/>
          <p:cNvSpPr>
            <a:spLocks noGrp="1" noChangeArrowheads="1"/>
          </p:cNvSpPr>
          <p:nvPr>
            <p:ph type="title"/>
          </p:nvPr>
        </p:nvSpPr>
        <p:spPr bwMode="auto">
          <a:xfrm>
            <a:off x="1663700" y="76200"/>
            <a:ext cx="71437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9" name="Line 1035"/>
          <p:cNvSpPr>
            <a:spLocks noChangeShapeType="1"/>
          </p:cNvSpPr>
          <p:nvPr/>
        </p:nvSpPr>
        <p:spPr bwMode="auto">
          <a:xfrm>
            <a:off x="381000" y="64516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sz="1400"/>
          </a:p>
        </p:txBody>
      </p:sp>
      <p:sp>
        <p:nvSpPr>
          <p:cNvPr id="1030" name="Line 1036"/>
          <p:cNvSpPr>
            <a:spLocks noChangeShapeType="1"/>
          </p:cNvSpPr>
          <p:nvPr/>
        </p:nvSpPr>
        <p:spPr bwMode="auto">
          <a:xfrm>
            <a:off x="381000" y="1231900"/>
            <a:ext cx="8382000" cy="0"/>
          </a:xfrm>
          <a:prstGeom prst="line">
            <a:avLst/>
          </a:prstGeom>
          <a:noFill/>
          <a:ln w="57150">
            <a:solidFill>
              <a:srgbClr val="0C2D83"/>
            </a:solidFill>
            <a:round/>
            <a:headEnd/>
            <a:tailEnd/>
          </a:ln>
          <a:extLst>
            <a:ext uri="{909E8E84-426E-40DD-AFC4-6F175D3DCCD1}">
              <a14:hiddenFill xmlns:a14="http://schemas.microsoft.com/office/drawing/2010/main">
                <a:noFill/>
              </a14:hiddenFill>
            </a:ext>
          </a:extLst>
        </p:spPr>
        <p:txBody>
          <a:bodyPr wrap="none" anchor="ctr"/>
          <a:lstStyle/>
          <a:p>
            <a:endParaRPr lang="en-US" sz="1400"/>
          </a:p>
        </p:txBody>
      </p:sp>
      <p:pic>
        <p:nvPicPr>
          <p:cNvPr id="1031" name="Picture 1037"/>
          <p:cNvPicPr>
            <a:picLocks noChangeAspect="1" noChangeArrowheads="1"/>
          </p:cNvPicPr>
          <p:nvPr/>
        </p:nvPicPr>
        <p:blipFill>
          <a:blip r:embed="rId12" cstate="email">
            <a:extLst>
              <a:ext uri="{28A0092B-C50C-407E-A947-70E740481C1C}">
                <a14:useLocalDpi xmlns:a14="http://schemas.microsoft.com/office/drawing/2010/main"/>
              </a:ext>
            </a:extLst>
          </a:blip>
          <a:stretch>
            <a:fillRect/>
          </a:stretch>
        </p:blipFill>
        <p:spPr bwMode="auto">
          <a:xfrm>
            <a:off x="560580" y="90488"/>
            <a:ext cx="1009266"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040"/>
          <p:cNvSpPr>
            <a:spLocks noGrp="1" noChangeArrowheads="1"/>
          </p:cNvSpPr>
          <p:nvPr>
            <p:ph type="body" idx="1"/>
          </p:nvPr>
        </p:nvSpPr>
        <p:spPr bwMode="auto">
          <a:xfrm>
            <a:off x="276226" y="1504950"/>
            <a:ext cx="8397875"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0"/>
            <a:r>
              <a:rPr lang="en-US" altLang="en-US"/>
              <a:t>2nd Bullet</a:t>
            </a:r>
          </a:p>
        </p:txBody>
      </p:sp>
      <p:sp>
        <p:nvSpPr>
          <p:cNvPr id="9" name="Text Box 1029"/>
          <p:cNvSpPr txBox="1">
            <a:spLocks noChangeArrowheads="1"/>
          </p:cNvSpPr>
          <p:nvPr userDrawn="1"/>
        </p:nvSpPr>
        <p:spPr bwMode="auto">
          <a:xfrm>
            <a:off x="381000" y="6491288"/>
            <a:ext cx="8382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1400">
                <a:solidFill>
                  <a:schemeClr val="tx1"/>
                </a:solidFill>
                <a:latin typeface="Arial" panose="020B0604020202020204" pitchFamily="34" charset="0"/>
              </a:defRPr>
            </a:lvl1pPr>
            <a:lvl2pPr marL="742950" indent="-285750" algn="ctr">
              <a:defRPr sz="1400">
                <a:solidFill>
                  <a:schemeClr val="tx1"/>
                </a:solidFill>
                <a:latin typeface="Arial" panose="020B0604020202020204" pitchFamily="34" charset="0"/>
              </a:defRPr>
            </a:lvl2pPr>
            <a:lvl3pPr marL="1143000" indent="-228600" algn="ctr">
              <a:defRPr sz="1400">
                <a:solidFill>
                  <a:schemeClr val="tx1"/>
                </a:solidFill>
                <a:latin typeface="Arial" panose="020B0604020202020204" pitchFamily="34" charset="0"/>
              </a:defRPr>
            </a:lvl3pPr>
            <a:lvl4pPr marL="1600200" indent="-228600" algn="ctr">
              <a:defRPr sz="1400">
                <a:solidFill>
                  <a:schemeClr val="tx1"/>
                </a:solidFill>
                <a:latin typeface="Arial" panose="020B0604020202020204" pitchFamily="34" charset="0"/>
              </a:defRPr>
            </a:lvl4pPr>
            <a:lvl5pPr marL="2057400" indent="-228600" algn="ctr">
              <a:defRPr sz="1400">
                <a:solidFill>
                  <a:schemeClr val="tx1"/>
                </a:solidFill>
                <a:latin typeface="Arial" panose="020B0604020202020204" pitchFamily="34" charset="0"/>
              </a:defRPr>
            </a:lvl5pPr>
            <a:lvl6pPr marL="2514600" indent="-228600" algn="ctr" eaLnBrk="0" fontAlgn="base" hangingPunct="0">
              <a:spcBef>
                <a:spcPct val="0"/>
              </a:spcBef>
              <a:spcAft>
                <a:spcPct val="0"/>
              </a:spcAft>
              <a:defRPr sz="1400">
                <a:solidFill>
                  <a:schemeClr val="tx1"/>
                </a:solidFill>
                <a:latin typeface="Arial" panose="020B0604020202020204" pitchFamily="34" charset="0"/>
              </a:defRPr>
            </a:lvl6pPr>
            <a:lvl7pPr marL="2971800" indent="-228600" algn="ctr" eaLnBrk="0" fontAlgn="base" hangingPunct="0">
              <a:spcBef>
                <a:spcPct val="0"/>
              </a:spcBef>
              <a:spcAft>
                <a:spcPct val="0"/>
              </a:spcAft>
              <a:defRPr sz="1400">
                <a:solidFill>
                  <a:schemeClr val="tx1"/>
                </a:solidFill>
                <a:latin typeface="Arial" panose="020B0604020202020204" pitchFamily="34" charset="0"/>
              </a:defRPr>
            </a:lvl7pPr>
            <a:lvl8pPr marL="3429000" indent="-228600" algn="ctr" eaLnBrk="0" fontAlgn="base" hangingPunct="0">
              <a:spcBef>
                <a:spcPct val="0"/>
              </a:spcBef>
              <a:spcAft>
                <a:spcPct val="0"/>
              </a:spcAft>
              <a:defRPr sz="1400">
                <a:solidFill>
                  <a:schemeClr val="tx1"/>
                </a:solidFill>
                <a:latin typeface="Arial" panose="020B0604020202020204" pitchFamily="34" charset="0"/>
              </a:defRPr>
            </a:lvl8pPr>
            <a:lvl9pPr marL="3886200" indent="-228600" algn="ctr" eaLnBrk="0" fontAlgn="base" hangingPunct="0">
              <a:spcBef>
                <a:spcPct val="0"/>
              </a:spcBef>
              <a:spcAft>
                <a:spcPct val="0"/>
              </a:spcAft>
              <a:defRPr sz="1400">
                <a:solidFill>
                  <a:schemeClr val="tx1"/>
                </a:solidFill>
                <a:latin typeface="Arial" panose="020B0604020202020204" pitchFamily="34" charset="0"/>
              </a:defRPr>
            </a:lvl9pPr>
          </a:lstStyle>
          <a:p>
            <a:pPr>
              <a:spcBef>
                <a:spcPct val="50000"/>
              </a:spcBef>
              <a:defRPr/>
            </a:pPr>
            <a:r>
              <a:rPr lang="en-US" altLang="en-US" sz="1600" b="1" i="1">
                <a:latin typeface="Century Schoolbook" panose="02040604050505020304" pitchFamily="18" charset="0"/>
              </a:rPr>
              <a:t>I n t e g r </a:t>
            </a:r>
            <a:r>
              <a:rPr lang="en-US" altLang="en-US" sz="1600" b="1" i="1" err="1">
                <a:latin typeface="Century Schoolbook" panose="02040604050505020304" pitchFamily="18" charset="0"/>
              </a:rPr>
              <a:t>i</a:t>
            </a:r>
            <a:r>
              <a:rPr lang="en-US" altLang="en-US" sz="1600" b="1" i="1">
                <a:latin typeface="Century Schoolbook" panose="02040604050505020304" pitchFamily="18" charset="0"/>
              </a:rPr>
              <a:t> t y  -  S e r v </a:t>
            </a:r>
            <a:r>
              <a:rPr lang="en-US" altLang="en-US" sz="1600" b="1" i="1" err="1">
                <a:latin typeface="Century Schoolbook" panose="02040604050505020304" pitchFamily="18" charset="0"/>
              </a:rPr>
              <a:t>i</a:t>
            </a:r>
            <a:r>
              <a:rPr lang="en-US" altLang="en-US" sz="1600" b="1" i="1">
                <a:latin typeface="Century Schoolbook" panose="02040604050505020304" pitchFamily="18" charset="0"/>
              </a:rPr>
              <a:t> c e  -  E x c e l </a:t>
            </a:r>
            <a:r>
              <a:rPr lang="en-US" altLang="en-US" sz="1600" b="1" i="1" err="1">
                <a:latin typeface="Century Schoolbook" panose="02040604050505020304" pitchFamily="18" charset="0"/>
              </a:rPr>
              <a:t>l</a:t>
            </a:r>
            <a:r>
              <a:rPr lang="en-US" altLang="en-US" sz="1600" b="1" i="1">
                <a:latin typeface="Century Schoolbook" panose="02040604050505020304" pitchFamily="18" charset="0"/>
              </a:rPr>
              <a:t> e n c e</a:t>
            </a:r>
          </a:p>
        </p:txBody>
      </p:sp>
    </p:spTree>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Lst>
  <p:hf hdr="0" dt="0"/>
  <p:txStyles>
    <p:title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p:titleStyle>
    <p:bodyStyle>
      <a:lvl1pPr marL="285750" indent="-285750" algn="l" rtl="0" eaLnBrk="0" fontAlgn="base" hangingPunct="0">
        <a:spcBef>
          <a:spcPct val="50000"/>
        </a:spcBef>
        <a:spcAft>
          <a:spcPct val="0"/>
        </a:spcAft>
        <a:buClr>
          <a:srgbClr val="151C77"/>
        </a:buClr>
        <a:buSzPct val="80000"/>
        <a:buFont typeface="Wingdings" panose="05000000000000000000" pitchFamily="2" charset="2"/>
        <a:buChar char="n"/>
        <a:defRPr sz="2000" b="1">
          <a:solidFill>
            <a:schemeClr val="tx1"/>
          </a:solidFill>
          <a:latin typeface="+mn-lt"/>
          <a:ea typeface="+mn-ea"/>
          <a:cs typeface="+mn-cs"/>
        </a:defRPr>
      </a:lvl1pPr>
      <a:lvl2pPr marL="688975" indent="-282575"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2pPr>
      <a:lvl3pPr marL="1027113" indent="-223838"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3pPr>
      <a:lvl4pPr marL="1600200" indent="-228600" algn="l" rtl="0" eaLnBrk="0" fontAlgn="base" hangingPunct="0">
        <a:spcBef>
          <a:spcPct val="25000"/>
        </a:spcBef>
        <a:spcAft>
          <a:spcPct val="0"/>
        </a:spcAft>
        <a:buClr>
          <a:srgbClr val="151C77"/>
        </a:buClr>
        <a:buSzPct val="80000"/>
        <a:buFont typeface="Wingdings" panose="05000000000000000000" pitchFamily="2" charset="2"/>
        <a:buChar char="n"/>
        <a:defRPr sz="2000" b="1">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761EE-FF69-030B-9C90-6E8845AA1FE6}"/>
              </a:ext>
            </a:extLst>
          </p:cNvPr>
          <p:cNvSpPr>
            <a:spLocks noGrp="1"/>
          </p:cNvSpPr>
          <p:nvPr>
            <p:ph type="ctrTitle"/>
          </p:nvPr>
        </p:nvSpPr>
        <p:spPr/>
        <p:txBody>
          <a:bodyPr/>
          <a:lstStyle/>
          <a:p>
            <a:r>
              <a:rPr lang="en-US" sz="3200" dirty="0"/>
              <a:t>Digital Engineering Language for System Engineering Technical Reviews</a:t>
            </a:r>
          </a:p>
        </p:txBody>
      </p:sp>
      <p:sp>
        <p:nvSpPr>
          <p:cNvPr id="3" name="Slide Number Placeholder 2">
            <a:extLst>
              <a:ext uri="{FF2B5EF4-FFF2-40B4-BE49-F238E27FC236}">
                <a16:creationId xmlns:a16="http://schemas.microsoft.com/office/drawing/2014/main" id="{4E17E170-9160-4950-C496-97B84057D070}"/>
              </a:ext>
            </a:extLst>
          </p:cNvPr>
          <p:cNvSpPr>
            <a:spLocks noGrp="1"/>
          </p:cNvSpPr>
          <p:nvPr>
            <p:ph type="sldNum" sz="quarter" idx="11"/>
          </p:nvPr>
        </p:nvSpPr>
        <p:spPr/>
        <p:txBody>
          <a:bodyPr/>
          <a:lstStyle/>
          <a:p>
            <a:pPr>
              <a:defRPr/>
            </a:pPr>
            <a:fld id="{BFC03CE4-37F0-4065-8B91-37122744BD37}" type="slidenum">
              <a:rPr lang="en-US" altLang="en-US" smtClean="0"/>
              <a:pPr>
                <a:defRPr/>
              </a:pPr>
              <a:t>1</a:t>
            </a:fld>
            <a:endParaRPr lang="en-US" altLang="en-US">
              <a:solidFill>
                <a:schemeClr val="bg2"/>
              </a:solidFill>
            </a:endParaRPr>
          </a:p>
        </p:txBody>
      </p:sp>
      <p:sp>
        <p:nvSpPr>
          <p:cNvPr id="4" name="Rectangle 4">
            <a:extLst>
              <a:ext uri="{FF2B5EF4-FFF2-40B4-BE49-F238E27FC236}">
                <a16:creationId xmlns:a16="http://schemas.microsoft.com/office/drawing/2014/main" id="{18CDEA72-D8B7-64B3-6161-0055BBEBFFFE}"/>
              </a:ext>
            </a:extLst>
          </p:cNvPr>
          <p:cNvSpPr>
            <a:spLocks noChangeArrowheads="1"/>
          </p:cNvSpPr>
          <p:nvPr/>
        </p:nvSpPr>
        <p:spPr bwMode="auto">
          <a:xfrm>
            <a:off x="4572000" y="5367766"/>
            <a:ext cx="3734991" cy="751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80" tIns="34290" rIns="68580" bIns="34290" anchor="t"/>
          <a:lstStyle>
            <a:lvl1pPr>
              <a:spcBef>
                <a:spcPct val="50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1pPr>
            <a:lvl2pPr marL="742950" indent="-28575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2pPr>
            <a:lvl3pPr marL="11430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3pPr>
            <a:lvl4pPr marL="1600200" indent="-228600">
              <a:spcBef>
                <a:spcPct val="25000"/>
              </a:spcBef>
              <a:buClr>
                <a:srgbClr val="151C77"/>
              </a:buClr>
              <a:buSzPct val="80000"/>
              <a:buFont typeface="Wingdings" panose="05000000000000000000" pitchFamily="2" charset="2"/>
              <a:buChar char="n"/>
              <a:defRPr sz="2000" b="1">
                <a:solidFill>
                  <a:schemeClr val="tx1"/>
                </a:solidFill>
                <a:latin typeface="Arial" panose="020B0604020202020204" pitchFamily="34" charset="0"/>
              </a:defRPr>
            </a:lvl4pPr>
            <a:lvl5pPr marL="2057400" indent="-228600">
              <a:spcBef>
                <a:spcPct val="20000"/>
              </a:spcBef>
              <a:buClr>
                <a:srgbClr val="003399"/>
              </a:buClr>
              <a:buSzPct val="80000"/>
              <a:buFont typeface="Wingdings" panose="05000000000000000000" pitchFamily="2" charset="2"/>
              <a:buChar char="n"/>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003399"/>
              </a:buClr>
              <a:buSzPct val="80000"/>
              <a:buFont typeface="Wingdings" panose="05000000000000000000" pitchFamily="2" charset="2"/>
              <a:buChar char="n"/>
              <a:defRPr sz="2000">
                <a:solidFill>
                  <a:schemeClr val="tx1"/>
                </a:solidFill>
                <a:latin typeface="Arial" panose="020B0604020202020204" pitchFamily="34" charset="0"/>
              </a:defRPr>
            </a:lvl9pPr>
          </a:lstStyle>
          <a:p>
            <a:pPr algn="r" defTabSz="685800" eaLnBrk="1" fontAlgn="auto" hangingPunct="1">
              <a:spcBef>
                <a:spcPct val="0"/>
              </a:spcBef>
              <a:spcAft>
                <a:spcPts val="0"/>
              </a:spcAft>
              <a:buClrTx/>
              <a:buSzTx/>
              <a:buNone/>
            </a:pPr>
            <a:r>
              <a:rPr lang="en-US" altLang="en-US" sz="1500" dirty="0">
                <a:solidFill>
                  <a:prstClr val="black"/>
                </a:solidFill>
                <a:latin typeface="Arial"/>
                <a:cs typeface="Arial"/>
              </a:rPr>
              <a:t>Mr. Jason Hoff</a:t>
            </a:r>
          </a:p>
          <a:p>
            <a:pPr algn="r" defTabSz="685800" eaLnBrk="1" fontAlgn="auto" hangingPunct="1">
              <a:spcBef>
                <a:spcPct val="0"/>
              </a:spcBef>
              <a:spcAft>
                <a:spcPts val="0"/>
              </a:spcAft>
              <a:buClrTx/>
              <a:buSzTx/>
              <a:buNone/>
            </a:pPr>
            <a:r>
              <a:rPr lang="en-US" altLang="en-US" sz="1500" dirty="0">
                <a:solidFill>
                  <a:prstClr val="black"/>
                </a:solidFill>
                <a:latin typeface="Arial"/>
                <a:cs typeface="Arial"/>
              </a:rPr>
              <a:t> SAF/AQRE</a:t>
            </a:r>
          </a:p>
          <a:p>
            <a:pPr algn="r" defTabSz="685800" eaLnBrk="1" fontAlgn="auto" hangingPunct="1">
              <a:spcBef>
                <a:spcPct val="0"/>
              </a:spcBef>
              <a:spcAft>
                <a:spcPts val="0"/>
              </a:spcAft>
              <a:buClrTx/>
              <a:buSzTx/>
              <a:buNone/>
            </a:pPr>
            <a:r>
              <a:rPr lang="en-US" altLang="en-US" sz="1500" dirty="0">
                <a:solidFill>
                  <a:prstClr val="black"/>
                </a:solidFill>
                <a:latin typeface="Arial"/>
                <a:cs typeface="Arial"/>
              </a:rPr>
              <a:t>September 2024</a:t>
            </a:r>
          </a:p>
          <a:p>
            <a:pPr algn="r" defTabSz="685800" eaLnBrk="1" fontAlgn="auto" hangingPunct="1">
              <a:spcBef>
                <a:spcPct val="0"/>
              </a:spcBef>
              <a:spcAft>
                <a:spcPts val="0"/>
              </a:spcAft>
              <a:buClrTx/>
              <a:buSzTx/>
              <a:buNone/>
            </a:pPr>
            <a:endParaRPr lang="en-US" altLang="en-US" sz="1500" b="0" dirty="0">
              <a:solidFill>
                <a:prstClr val="black"/>
              </a:solidFill>
            </a:endParaRPr>
          </a:p>
        </p:txBody>
      </p:sp>
      <p:sp>
        <p:nvSpPr>
          <p:cNvPr id="7" name="TextBox 6">
            <a:extLst>
              <a:ext uri="{FF2B5EF4-FFF2-40B4-BE49-F238E27FC236}">
                <a16:creationId xmlns:a16="http://schemas.microsoft.com/office/drawing/2014/main" id="{824D82FE-7C48-3D81-53A6-609439F8F8C3}"/>
              </a:ext>
            </a:extLst>
          </p:cNvPr>
          <p:cNvSpPr txBox="1"/>
          <p:nvPr/>
        </p:nvSpPr>
        <p:spPr>
          <a:xfrm>
            <a:off x="3352900" y="6677025"/>
            <a:ext cx="2244525" cy="215444"/>
          </a:xfrm>
          <a:prstGeom prst="rect">
            <a:avLst/>
          </a:prstGeom>
          <a:noFill/>
        </p:spPr>
        <p:txBody>
          <a:bodyPr wrap="none" rtlCol="0">
            <a:spAutoFit/>
          </a:bodyPr>
          <a:lstStyle/>
          <a:p>
            <a:r>
              <a:rPr lang="en-US" sz="800" dirty="0"/>
              <a:t>SAF/PA Cleared. Case Number: 2024-0936. </a:t>
            </a:r>
          </a:p>
        </p:txBody>
      </p:sp>
    </p:spTree>
    <p:extLst>
      <p:ext uri="{BB962C8B-B14F-4D97-AF65-F5344CB8AC3E}">
        <p14:creationId xmlns:p14="http://schemas.microsoft.com/office/powerpoint/2010/main" val="3436446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D0925-04CB-2E38-F403-633796B5D56A}"/>
              </a:ext>
            </a:extLst>
          </p:cNvPr>
          <p:cNvSpPr>
            <a:spLocks noGrp="1"/>
          </p:cNvSpPr>
          <p:nvPr>
            <p:ph type="title"/>
          </p:nvPr>
        </p:nvSpPr>
        <p:spPr/>
        <p:txBody>
          <a:bodyPr/>
          <a:lstStyle/>
          <a:p>
            <a:r>
              <a:rPr lang="en-US" dirty="0"/>
              <a:t>Production Readiness Review</a:t>
            </a:r>
            <a:br>
              <a:rPr lang="en-US" dirty="0"/>
            </a:br>
            <a:r>
              <a:rPr lang="en-US" dirty="0"/>
              <a:t>Example Language</a:t>
            </a:r>
          </a:p>
        </p:txBody>
      </p:sp>
      <p:sp>
        <p:nvSpPr>
          <p:cNvPr id="3" name="Content Placeholder 2">
            <a:extLst>
              <a:ext uri="{FF2B5EF4-FFF2-40B4-BE49-F238E27FC236}">
                <a16:creationId xmlns:a16="http://schemas.microsoft.com/office/drawing/2014/main" id="{0091B112-6EF2-EACA-3EE7-A2204EA03F0D}"/>
              </a:ext>
            </a:extLst>
          </p:cNvPr>
          <p:cNvSpPr>
            <a:spLocks noGrp="1"/>
          </p:cNvSpPr>
          <p:nvPr>
            <p:ph idx="1"/>
          </p:nvPr>
        </p:nvSpPr>
        <p:spPr/>
        <p:txBody>
          <a:bodyPr/>
          <a:lstStyle/>
          <a:p>
            <a:r>
              <a:rPr lang="en-US" dirty="0"/>
              <a:t>Digital models have been updated with changes since TRR.</a:t>
            </a:r>
          </a:p>
          <a:p>
            <a:r>
              <a:rPr lang="en-US" dirty="0"/>
              <a:t>Production cost model is based on the stable detailed design and supply chain and has been validated using digital models.</a:t>
            </a:r>
          </a:p>
          <a:p>
            <a:r>
              <a:rPr lang="en-US" dirty="0"/>
              <a:t>Production planning is captured in digital models.</a:t>
            </a:r>
          </a:p>
          <a:p>
            <a:r>
              <a:rPr lang="en-US" dirty="0"/>
              <a:t>Models that will be used for production have been identified and are available.</a:t>
            </a:r>
          </a:p>
          <a:p>
            <a:r>
              <a:rPr lang="en-US" dirty="0"/>
              <a:t>Plan for digital engineering ecosystem sustainment through production is complete.</a:t>
            </a:r>
          </a:p>
          <a:p>
            <a:endParaRPr lang="en-US" dirty="0"/>
          </a:p>
        </p:txBody>
      </p:sp>
      <p:sp>
        <p:nvSpPr>
          <p:cNvPr id="4" name="Slide Number Placeholder 3">
            <a:extLst>
              <a:ext uri="{FF2B5EF4-FFF2-40B4-BE49-F238E27FC236}">
                <a16:creationId xmlns:a16="http://schemas.microsoft.com/office/drawing/2014/main" id="{7CA5CB56-9A8D-FF37-3AED-6FC2D2AE28C1}"/>
              </a:ext>
            </a:extLst>
          </p:cNvPr>
          <p:cNvSpPr>
            <a:spLocks noGrp="1"/>
          </p:cNvSpPr>
          <p:nvPr>
            <p:ph type="sldNum" sz="quarter" idx="11"/>
          </p:nvPr>
        </p:nvSpPr>
        <p:spPr/>
        <p:txBody>
          <a:bodyPr/>
          <a:lstStyle/>
          <a:p>
            <a:pPr>
              <a:defRPr/>
            </a:pPr>
            <a:fld id="{0CBDF859-B77C-4932-B7B0-12C49A93E314}" type="slidenum">
              <a:rPr lang="en-US" altLang="en-US" smtClean="0"/>
              <a:pPr>
                <a:defRPr/>
              </a:pPr>
              <a:t>10</a:t>
            </a:fld>
            <a:endParaRPr lang="en-US" altLang="en-US">
              <a:solidFill>
                <a:schemeClr val="bg2"/>
              </a:solidFill>
            </a:endParaRPr>
          </a:p>
        </p:txBody>
      </p:sp>
      <p:sp>
        <p:nvSpPr>
          <p:cNvPr id="5" name="TextBox 4">
            <a:extLst>
              <a:ext uri="{FF2B5EF4-FFF2-40B4-BE49-F238E27FC236}">
                <a16:creationId xmlns:a16="http://schemas.microsoft.com/office/drawing/2014/main" id="{98E739FB-0F39-9900-C7E5-07E9CE3EE513}"/>
              </a:ext>
            </a:extLst>
          </p:cNvPr>
          <p:cNvSpPr txBox="1"/>
          <p:nvPr/>
        </p:nvSpPr>
        <p:spPr>
          <a:xfrm>
            <a:off x="3352900" y="6677025"/>
            <a:ext cx="2244525" cy="215444"/>
          </a:xfrm>
          <a:prstGeom prst="rect">
            <a:avLst/>
          </a:prstGeom>
          <a:noFill/>
        </p:spPr>
        <p:txBody>
          <a:bodyPr wrap="none" rtlCol="0">
            <a:spAutoFit/>
          </a:bodyPr>
          <a:lstStyle/>
          <a:p>
            <a:r>
              <a:rPr lang="en-US" sz="800" dirty="0"/>
              <a:t>SAF/PA Cleared. Case Number: 2024-0936. </a:t>
            </a:r>
          </a:p>
        </p:txBody>
      </p:sp>
    </p:spTree>
    <p:extLst>
      <p:ext uri="{BB962C8B-B14F-4D97-AF65-F5344CB8AC3E}">
        <p14:creationId xmlns:p14="http://schemas.microsoft.com/office/powerpoint/2010/main" val="975501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00E5A-670E-694D-C98E-9429440495C0}"/>
              </a:ext>
            </a:extLst>
          </p:cNvPr>
          <p:cNvSpPr>
            <a:spLocks noGrp="1"/>
          </p:cNvSpPr>
          <p:nvPr>
            <p:ph type="title"/>
          </p:nvPr>
        </p:nvSpPr>
        <p:spPr/>
        <p:txBody>
          <a:bodyPr/>
          <a:lstStyle/>
          <a:p>
            <a:r>
              <a:rPr lang="en-US" dirty="0"/>
              <a:t>Physical Configuration Audit</a:t>
            </a:r>
            <a:br>
              <a:rPr lang="en-US" dirty="0"/>
            </a:br>
            <a:r>
              <a:rPr lang="en-US" dirty="0"/>
              <a:t>Example Language </a:t>
            </a:r>
          </a:p>
        </p:txBody>
      </p:sp>
      <p:sp>
        <p:nvSpPr>
          <p:cNvPr id="3" name="Content Placeholder 2">
            <a:extLst>
              <a:ext uri="{FF2B5EF4-FFF2-40B4-BE49-F238E27FC236}">
                <a16:creationId xmlns:a16="http://schemas.microsoft.com/office/drawing/2014/main" id="{0251EC10-52F5-3CE3-FB3B-42CE20FB8702}"/>
              </a:ext>
            </a:extLst>
          </p:cNvPr>
          <p:cNvSpPr>
            <a:spLocks noGrp="1"/>
          </p:cNvSpPr>
          <p:nvPr>
            <p:ph idx="1"/>
          </p:nvPr>
        </p:nvSpPr>
        <p:spPr/>
        <p:txBody>
          <a:bodyPr/>
          <a:lstStyle/>
          <a:p>
            <a:r>
              <a:rPr lang="en-US" dirty="0"/>
              <a:t>Drawings, models, specifications, and other data items that are used for the PCA are accessible in the digital engineering ecosystem.</a:t>
            </a:r>
          </a:p>
          <a:p>
            <a:r>
              <a:rPr lang="en-US" dirty="0"/>
              <a:t>Digital models have been updated since PRR.</a:t>
            </a:r>
          </a:p>
          <a:p>
            <a:r>
              <a:rPr lang="en-US" dirty="0"/>
              <a:t>Plan to update models with findings from the PCA are complete.</a:t>
            </a:r>
          </a:p>
          <a:p>
            <a:endParaRPr lang="en-US" dirty="0"/>
          </a:p>
        </p:txBody>
      </p:sp>
      <p:sp>
        <p:nvSpPr>
          <p:cNvPr id="4" name="Slide Number Placeholder 3">
            <a:extLst>
              <a:ext uri="{FF2B5EF4-FFF2-40B4-BE49-F238E27FC236}">
                <a16:creationId xmlns:a16="http://schemas.microsoft.com/office/drawing/2014/main" id="{91C091D0-4835-ACD1-0C8A-DFD6CB4AB925}"/>
              </a:ext>
            </a:extLst>
          </p:cNvPr>
          <p:cNvSpPr>
            <a:spLocks noGrp="1"/>
          </p:cNvSpPr>
          <p:nvPr>
            <p:ph type="sldNum" sz="quarter" idx="11"/>
          </p:nvPr>
        </p:nvSpPr>
        <p:spPr/>
        <p:txBody>
          <a:bodyPr/>
          <a:lstStyle/>
          <a:p>
            <a:pPr>
              <a:defRPr/>
            </a:pPr>
            <a:fld id="{0CBDF859-B77C-4932-B7B0-12C49A93E314}" type="slidenum">
              <a:rPr lang="en-US" altLang="en-US" smtClean="0"/>
              <a:pPr>
                <a:defRPr/>
              </a:pPr>
              <a:t>11</a:t>
            </a:fld>
            <a:endParaRPr lang="en-US" altLang="en-US">
              <a:solidFill>
                <a:schemeClr val="bg2"/>
              </a:solidFill>
            </a:endParaRPr>
          </a:p>
        </p:txBody>
      </p:sp>
      <p:sp>
        <p:nvSpPr>
          <p:cNvPr id="5" name="TextBox 4">
            <a:extLst>
              <a:ext uri="{FF2B5EF4-FFF2-40B4-BE49-F238E27FC236}">
                <a16:creationId xmlns:a16="http://schemas.microsoft.com/office/drawing/2014/main" id="{76B45CDF-A5D4-CF6B-E95E-D2962D4D3A25}"/>
              </a:ext>
            </a:extLst>
          </p:cNvPr>
          <p:cNvSpPr txBox="1"/>
          <p:nvPr/>
        </p:nvSpPr>
        <p:spPr>
          <a:xfrm>
            <a:off x="3352900" y="6677025"/>
            <a:ext cx="2244525" cy="215444"/>
          </a:xfrm>
          <a:prstGeom prst="rect">
            <a:avLst/>
          </a:prstGeom>
          <a:noFill/>
        </p:spPr>
        <p:txBody>
          <a:bodyPr wrap="none" rtlCol="0">
            <a:spAutoFit/>
          </a:bodyPr>
          <a:lstStyle/>
          <a:p>
            <a:r>
              <a:rPr lang="en-US" sz="800" dirty="0"/>
              <a:t>SAF/PA Cleared. Case Number: 2024-0936. </a:t>
            </a:r>
          </a:p>
        </p:txBody>
      </p:sp>
    </p:spTree>
    <p:extLst>
      <p:ext uri="{BB962C8B-B14F-4D97-AF65-F5344CB8AC3E}">
        <p14:creationId xmlns:p14="http://schemas.microsoft.com/office/powerpoint/2010/main" val="4140879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FE671C-26E2-39AE-3872-D1DED26A697E}"/>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018305D4-2B01-5CA1-A1BB-62C9B0C5C117}"/>
              </a:ext>
            </a:extLst>
          </p:cNvPr>
          <p:cNvSpPr>
            <a:spLocks noGrp="1"/>
          </p:cNvSpPr>
          <p:nvPr>
            <p:ph idx="1"/>
          </p:nvPr>
        </p:nvSpPr>
        <p:spPr/>
        <p:txBody>
          <a:bodyPr/>
          <a:lstStyle/>
          <a:p>
            <a:r>
              <a:rPr lang="en-US" sz="1800" dirty="0"/>
              <a:t>Systems engineering technical reviews (SETRs) </a:t>
            </a:r>
          </a:p>
          <a:p>
            <a:pPr lvl="1"/>
            <a:r>
              <a:rPr lang="en-US" sz="1800" dirty="0"/>
              <a:t>Provide a venue to establish the technical baselines, assess the system’s technical maturity, and review and assess technical risks.</a:t>
            </a:r>
          </a:p>
          <a:p>
            <a:pPr lvl="1"/>
            <a:r>
              <a:rPr lang="en-US" sz="1800" dirty="0"/>
              <a:t>Use a list of criteria as laid out in the Systems Engineering Plan that is used to evaluate programmatic progress throughout the lifecycle. </a:t>
            </a:r>
          </a:p>
          <a:p>
            <a:r>
              <a:rPr lang="en-US" sz="1800" dirty="0"/>
              <a:t>The Department of the Air Force (DAF) wants to hold Programs accountable to digital transform and embrace digital engineering</a:t>
            </a:r>
          </a:p>
          <a:p>
            <a:pPr lvl="1"/>
            <a:r>
              <a:rPr lang="en-US" sz="1800" dirty="0"/>
              <a:t>Independent Technical Risk Assessments (ITRAs) are one method the DAF is actively utilizing</a:t>
            </a:r>
          </a:p>
          <a:p>
            <a:pPr lvl="1"/>
            <a:r>
              <a:rPr lang="en-US" sz="1800" dirty="0"/>
              <a:t>By utilizing SETRs as well, the DAF can further understand if and how Programs are digitally transforming appropriately throughout the life cycle</a:t>
            </a:r>
          </a:p>
          <a:p>
            <a:r>
              <a:rPr lang="en-US" sz="1800" dirty="0"/>
              <a:t>The DAF has created digital engineering criteria at SETRs for expected digital engineering progress, but these criteria are in-development</a:t>
            </a:r>
          </a:p>
          <a:p>
            <a:endParaRPr lang="en-US" sz="1400" dirty="0"/>
          </a:p>
        </p:txBody>
      </p:sp>
      <p:sp>
        <p:nvSpPr>
          <p:cNvPr id="4" name="Slide Number Placeholder 3">
            <a:extLst>
              <a:ext uri="{FF2B5EF4-FFF2-40B4-BE49-F238E27FC236}">
                <a16:creationId xmlns:a16="http://schemas.microsoft.com/office/drawing/2014/main" id="{E43A3B3D-BAEA-CC2D-FF7C-A92812AAAC26}"/>
              </a:ext>
            </a:extLst>
          </p:cNvPr>
          <p:cNvSpPr>
            <a:spLocks noGrp="1"/>
          </p:cNvSpPr>
          <p:nvPr>
            <p:ph type="sldNum" sz="quarter" idx="11"/>
          </p:nvPr>
        </p:nvSpPr>
        <p:spPr/>
        <p:txBody>
          <a:bodyPr/>
          <a:lstStyle/>
          <a:p>
            <a:pPr>
              <a:defRPr/>
            </a:pPr>
            <a:fld id="{0CBDF859-B77C-4932-B7B0-12C49A93E314}" type="slidenum">
              <a:rPr lang="en-US" altLang="en-US" smtClean="0"/>
              <a:pPr>
                <a:defRPr/>
              </a:pPr>
              <a:t>2</a:t>
            </a:fld>
            <a:endParaRPr lang="en-US" altLang="en-US">
              <a:solidFill>
                <a:schemeClr val="bg2"/>
              </a:solidFill>
            </a:endParaRPr>
          </a:p>
        </p:txBody>
      </p:sp>
      <p:sp>
        <p:nvSpPr>
          <p:cNvPr id="5" name="TextBox 4">
            <a:extLst>
              <a:ext uri="{FF2B5EF4-FFF2-40B4-BE49-F238E27FC236}">
                <a16:creationId xmlns:a16="http://schemas.microsoft.com/office/drawing/2014/main" id="{209B5735-B637-5819-0A79-B7331886B9A4}"/>
              </a:ext>
            </a:extLst>
          </p:cNvPr>
          <p:cNvSpPr txBox="1"/>
          <p:nvPr/>
        </p:nvSpPr>
        <p:spPr>
          <a:xfrm>
            <a:off x="3352900" y="6677025"/>
            <a:ext cx="2244525" cy="215444"/>
          </a:xfrm>
          <a:prstGeom prst="rect">
            <a:avLst/>
          </a:prstGeom>
          <a:noFill/>
        </p:spPr>
        <p:txBody>
          <a:bodyPr wrap="none" rtlCol="0">
            <a:spAutoFit/>
          </a:bodyPr>
          <a:lstStyle/>
          <a:p>
            <a:r>
              <a:rPr lang="en-US" sz="800" dirty="0"/>
              <a:t>SAF/PA Cleared. Case Number: 2024-0936. </a:t>
            </a:r>
          </a:p>
        </p:txBody>
      </p:sp>
    </p:spTree>
    <p:extLst>
      <p:ext uri="{BB962C8B-B14F-4D97-AF65-F5344CB8AC3E}">
        <p14:creationId xmlns:p14="http://schemas.microsoft.com/office/powerpoint/2010/main" val="1531131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7AACD-1BBB-3600-697A-66FFAFC60501}"/>
              </a:ext>
            </a:extLst>
          </p:cNvPr>
          <p:cNvSpPr>
            <a:spLocks noGrp="1"/>
          </p:cNvSpPr>
          <p:nvPr>
            <p:ph type="title"/>
          </p:nvPr>
        </p:nvSpPr>
        <p:spPr/>
        <p:txBody>
          <a:bodyPr/>
          <a:lstStyle/>
          <a:p>
            <a:r>
              <a:rPr lang="en-US" dirty="0"/>
              <a:t>The Need</a:t>
            </a:r>
          </a:p>
        </p:txBody>
      </p:sp>
      <p:sp>
        <p:nvSpPr>
          <p:cNvPr id="3" name="Content Placeholder 2">
            <a:extLst>
              <a:ext uri="{FF2B5EF4-FFF2-40B4-BE49-F238E27FC236}">
                <a16:creationId xmlns:a16="http://schemas.microsoft.com/office/drawing/2014/main" id="{41EEFD90-130E-820E-FE98-C979FEA6E1C8}"/>
              </a:ext>
            </a:extLst>
          </p:cNvPr>
          <p:cNvSpPr>
            <a:spLocks noGrp="1"/>
          </p:cNvSpPr>
          <p:nvPr>
            <p:ph idx="1"/>
          </p:nvPr>
        </p:nvSpPr>
        <p:spPr/>
        <p:txBody>
          <a:bodyPr/>
          <a:lstStyle/>
          <a:p>
            <a:r>
              <a:rPr lang="en-US" dirty="0"/>
              <a:t>These digital engineering gate criteria have never been used before to hold programs accountable</a:t>
            </a:r>
          </a:p>
          <a:p>
            <a:r>
              <a:rPr lang="en-US" dirty="0"/>
              <a:t>The DAF needs help solidifying the gate criteria and ensuring each criteria is at the correct SETR event </a:t>
            </a:r>
            <a:r>
              <a:rPr lang="en-US"/>
              <a:t>and realistic</a:t>
            </a:r>
            <a:endParaRPr lang="en-US" dirty="0"/>
          </a:p>
          <a:p>
            <a:r>
              <a:rPr lang="en-US" dirty="0"/>
              <a:t>Please read the adjoining word document labeled “Digital SETR Gate Criteria” and provide feedback ahead of the workshop or be ready to provide feedback at the NDIA workshop</a:t>
            </a:r>
          </a:p>
          <a:p>
            <a:pPr lvl="1"/>
            <a:r>
              <a:rPr lang="en-US" dirty="0"/>
              <a:t>If unable to attend the workshop, there will be an opportunity to submit feedback closer to the start of the workshop virtually</a:t>
            </a:r>
          </a:p>
          <a:p>
            <a:pPr lvl="1"/>
            <a:r>
              <a:rPr lang="en-US" dirty="0"/>
              <a:t>The IAC will provide a link and instructions on how to submit virtual feedback</a:t>
            </a:r>
          </a:p>
        </p:txBody>
      </p:sp>
      <p:sp>
        <p:nvSpPr>
          <p:cNvPr id="4" name="Slide Number Placeholder 3">
            <a:extLst>
              <a:ext uri="{FF2B5EF4-FFF2-40B4-BE49-F238E27FC236}">
                <a16:creationId xmlns:a16="http://schemas.microsoft.com/office/drawing/2014/main" id="{FF9BBA86-95A6-B7EE-CD29-5A0A2A778C72}"/>
              </a:ext>
            </a:extLst>
          </p:cNvPr>
          <p:cNvSpPr>
            <a:spLocks noGrp="1"/>
          </p:cNvSpPr>
          <p:nvPr>
            <p:ph type="sldNum" sz="quarter" idx="11"/>
          </p:nvPr>
        </p:nvSpPr>
        <p:spPr/>
        <p:txBody>
          <a:bodyPr/>
          <a:lstStyle/>
          <a:p>
            <a:pPr>
              <a:defRPr/>
            </a:pPr>
            <a:fld id="{0CBDF859-B77C-4932-B7B0-12C49A93E314}" type="slidenum">
              <a:rPr lang="en-US" altLang="en-US" smtClean="0"/>
              <a:pPr>
                <a:defRPr/>
              </a:pPr>
              <a:t>3</a:t>
            </a:fld>
            <a:endParaRPr lang="en-US" altLang="en-US">
              <a:solidFill>
                <a:schemeClr val="bg2"/>
              </a:solidFill>
            </a:endParaRPr>
          </a:p>
        </p:txBody>
      </p:sp>
      <p:sp>
        <p:nvSpPr>
          <p:cNvPr id="5" name="TextBox 4">
            <a:extLst>
              <a:ext uri="{FF2B5EF4-FFF2-40B4-BE49-F238E27FC236}">
                <a16:creationId xmlns:a16="http://schemas.microsoft.com/office/drawing/2014/main" id="{F0A7D6FC-B535-35B6-498D-A6E199D1D59F}"/>
              </a:ext>
            </a:extLst>
          </p:cNvPr>
          <p:cNvSpPr txBox="1"/>
          <p:nvPr/>
        </p:nvSpPr>
        <p:spPr>
          <a:xfrm>
            <a:off x="3352900" y="6677025"/>
            <a:ext cx="2244525" cy="215444"/>
          </a:xfrm>
          <a:prstGeom prst="rect">
            <a:avLst/>
          </a:prstGeom>
          <a:noFill/>
        </p:spPr>
        <p:txBody>
          <a:bodyPr wrap="none" rtlCol="0">
            <a:spAutoFit/>
          </a:bodyPr>
          <a:lstStyle/>
          <a:p>
            <a:r>
              <a:rPr lang="en-US" sz="800" dirty="0"/>
              <a:t>SAF/PA Cleared. Case Number: 2024-0936. </a:t>
            </a:r>
          </a:p>
        </p:txBody>
      </p:sp>
    </p:spTree>
    <p:extLst>
      <p:ext uri="{BB962C8B-B14F-4D97-AF65-F5344CB8AC3E}">
        <p14:creationId xmlns:p14="http://schemas.microsoft.com/office/powerpoint/2010/main" val="1672729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4F68D-B813-6A2F-9B63-10E4B2BAD343}"/>
              </a:ext>
            </a:extLst>
          </p:cNvPr>
          <p:cNvSpPr>
            <a:spLocks noGrp="1"/>
          </p:cNvSpPr>
          <p:nvPr>
            <p:ph type="title"/>
          </p:nvPr>
        </p:nvSpPr>
        <p:spPr/>
        <p:txBody>
          <a:bodyPr/>
          <a:lstStyle/>
          <a:p>
            <a:r>
              <a:rPr lang="en-US" sz="3200" dirty="0"/>
              <a:t>Systems Requirements Review Example Language</a:t>
            </a:r>
          </a:p>
        </p:txBody>
      </p:sp>
      <p:sp>
        <p:nvSpPr>
          <p:cNvPr id="3" name="Content Placeholder 2">
            <a:extLst>
              <a:ext uri="{FF2B5EF4-FFF2-40B4-BE49-F238E27FC236}">
                <a16:creationId xmlns:a16="http://schemas.microsoft.com/office/drawing/2014/main" id="{8A7CDE03-D75A-23AA-F51D-C0EA98435F02}"/>
              </a:ext>
            </a:extLst>
          </p:cNvPr>
          <p:cNvSpPr>
            <a:spLocks noGrp="1"/>
          </p:cNvSpPr>
          <p:nvPr>
            <p:ph idx="1"/>
          </p:nvPr>
        </p:nvSpPr>
        <p:spPr/>
        <p:txBody>
          <a:bodyPr/>
          <a:lstStyle/>
          <a:p>
            <a:r>
              <a:rPr lang="en-US" dirty="0"/>
              <a:t>Contractor’s Systems Engineering Management Plan (SEMP)  includes a comprehensive approach to digital engineering such as configuration management, model standards, style guides, tool usage, data management, key personnel/roles, company command media, modular open systems approach, and proprietary software/data.</a:t>
            </a:r>
          </a:p>
          <a:p>
            <a:r>
              <a:rPr lang="en-US" dirty="0"/>
              <a:t>The authoritative source of truth (ASoT) for program data is identified.</a:t>
            </a:r>
          </a:p>
          <a:p>
            <a:r>
              <a:rPr lang="en-US" dirty="0"/>
              <a:t>Programming languages and software architectures have been identified.</a:t>
            </a:r>
          </a:p>
        </p:txBody>
      </p:sp>
      <p:sp>
        <p:nvSpPr>
          <p:cNvPr id="4" name="Slide Number Placeholder 3">
            <a:extLst>
              <a:ext uri="{FF2B5EF4-FFF2-40B4-BE49-F238E27FC236}">
                <a16:creationId xmlns:a16="http://schemas.microsoft.com/office/drawing/2014/main" id="{367D598F-AC54-A14D-F02A-79C59B95E853}"/>
              </a:ext>
            </a:extLst>
          </p:cNvPr>
          <p:cNvSpPr>
            <a:spLocks noGrp="1"/>
          </p:cNvSpPr>
          <p:nvPr>
            <p:ph type="sldNum" sz="quarter" idx="11"/>
          </p:nvPr>
        </p:nvSpPr>
        <p:spPr/>
        <p:txBody>
          <a:bodyPr/>
          <a:lstStyle/>
          <a:p>
            <a:pPr>
              <a:defRPr/>
            </a:pPr>
            <a:fld id="{0CBDF859-B77C-4932-B7B0-12C49A93E314}" type="slidenum">
              <a:rPr lang="en-US" altLang="en-US" smtClean="0"/>
              <a:pPr>
                <a:defRPr/>
              </a:pPr>
              <a:t>4</a:t>
            </a:fld>
            <a:endParaRPr lang="en-US" altLang="en-US">
              <a:solidFill>
                <a:schemeClr val="bg2"/>
              </a:solidFill>
            </a:endParaRPr>
          </a:p>
        </p:txBody>
      </p:sp>
      <p:sp>
        <p:nvSpPr>
          <p:cNvPr id="5" name="TextBox 4">
            <a:extLst>
              <a:ext uri="{FF2B5EF4-FFF2-40B4-BE49-F238E27FC236}">
                <a16:creationId xmlns:a16="http://schemas.microsoft.com/office/drawing/2014/main" id="{08033560-67DF-3AEE-6C25-CA133CE1FEA4}"/>
              </a:ext>
            </a:extLst>
          </p:cNvPr>
          <p:cNvSpPr txBox="1"/>
          <p:nvPr/>
        </p:nvSpPr>
        <p:spPr>
          <a:xfrm>
            <a:off x="3352900" y="6677025"/>
            <a:ext cx="2244525" cy="215444"/>
          </a:xfrm>
          <a:prstGeom prst="rect">
            <a:avLst/>
          </a:prstGeom>
          <a:noFill/>
        </p:spPr>
        <p:txBody>
          <a:bodyPr wrap="none" rtlCol="0">
            <a:spAutoFit/>
          </a:bodyPr>
          <a:lstStyle/>
          <a:p>
            <a:r>
              <a:rPr lang="en-US" sz="800" dirty="0"/>
              <a:t>SAF/PA Cleared. Case Number: 2024-0936. </a:t>
            </a:r>
          </a:p>
        </p:txBody>
      </p:sp>
    </p:spTree>
    <p:extLst>
      <p:ext uri="{BB962C8B-B14F-4D97-AF65-F5344CB8AC3E}">
        <p14:creationId xmlns:p14="http://schemas.microsoft.com/office/powerpoint/2010/main" val="2024339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F2E486-9C99-8035-F46F-A88A4BD4DE01}"/>
              </a:ext>
            </a:extLst>
          </p:cNvPr>
          <p:cNvSpPr>
            <a:spLocks noGrp="1"/>
          </p:cNvSpPr>
          <p:nvPr>
            <p:ph type="title"/>
          </p:nvPr>
        </p:nvSpPr>
        <p:spPr/>
        <p:txBody>
          <a:bodyPr/>
          <a:lstStyle/>
          <a:p>
            <a:r>
              <a:rPr lang="en-US" dirty="0"/>
              <a:t>System Functional Review Example Language</a:t>
            </a:r>
          </a:p>
        </p:txBody>
      </p:sp>
      <p:sp>
        <p:nvSpPr>
          <p:cNvPr id="3" name="Content Placeholder 2">
            <a:extLst>
              <a:ext uri="{FF2B5EF4-FFF2-40B4-BE49-F238E27FC236}">
                <a16:creationId xmlns:a16="http://schemas.microsoft.com/office/drawing/2014/main" id="{91D6C48D-74F7-BC36-B22B-17FAC2A84299}"/>
              </a:ext>
            </a:extLst>
          </p:cNvPr>
          <p:cNvSpPr>
            <a:spLocks noGrp="1"/>
          </p:cNvSpPr>
          <p:nvPr>
            <p:ph idx="1"/>
          </p:nvPr>
        </p:nvSpPr>
        <p:spPr/>
        <p:txBody>
          <a:bodyPr/>
          <a:lstStyle/>
          <a:p>
            <a:r>
              <a:rPr lang="en-US" dirty="0"/>
              <a:t>SEMP accurately captures the digital engineering approach including digital thread structure and maintenance.</a:t>
            </a:r>
          </a:p>
          <a:p>
            <a:r>
              <a:rPr lang="en-US" dirty="0"/>
              <a:t>MBSE model contains the system verification methods and requirements.</a:t>
            </a:r>
          </a:p>
          <a:p>
            <a:r>
              <a:rPr lang="en-US" dirty="0"/>
              <a:t>MBSE model includes the system’s segments, elements, and major subsystems.</a:t>
            </a:r>
          </a:p>
          <a:p>
            <a:r>
              <a:rPr lang="en-US" dirty="0"/>
              <a:t>MBSE model includes the functional and performance requirements of the system’s segments, elements, and major subsystems traceable to the system requirements.</a:t>
            </a:r>
          </a:p>
          <a:p>
            <a:endParaRPr lang="en-US" dirty="0"/>
          </a:p>
        </p:txBody>
      </p:sp>
      <p:sp>
        <p:nvSpPr>
          <p:cNvPr id="4" name="Slide Number Placeholder 3">
            <a:extLst>
              <a:ext uri="{FF2B5EF4-FFF2-40B4-BE49-F238E27FC236}">
                <a16:creationId xmlns:a16="http://schemas.microsoft.com/office/drawing/2014/main" id="{FD08D39C-2D9F-ECDC-FEFE-FC18693C6914}"/>
              </a:ext>
            </a:extLst>
          </p:cNvPr>
          <p:cNvSpPr>
            <a:spLocks noGrp="1"/>
          </p:cNvSpPr>
          <p:nvPr>
            <p:ph type="sldNum" sz="quarter" idx="11"/>
          </p:nvPr>
        </p:nvSpPr>
        <p:spPr/>
        <p:txBody>
          <a:bodyPr/>
          <a:lstStyle/>
          <a:p>
            <a:pPr>
              <a:defRPr/>
            </a:pPr>
            <a:fld id="{0CBDF859-B77C-4932-B7B0-12C49A93E314}" type="slidenum">
              <a:rPr lang="en-US" altLang="en-US" smtClean="0"/>
              <a:pPr>
                <a:defRPr/>
              </a:pPr>
              <a:t>5</a:t>
            </a:fld>
            <a:endParaRPr lang="en-US" altLang="en-US">
              <a:solidFill>
                <a:schemeClr val="bg2"/>
              </a:solidFill>
            </a:endParaRPr>
          </a:p>
        </p:txBody>
      </p:sp>
      <p:sp>
        <p:nvSpPr>
          <p:cNvPr id="5" name="TextBox 4">
            <a:extLst>
              <a:ext uri="{FF2B5EF4-FFF2-40B4-BE49-F238E27FC236}">
                <a16:creationId xmlns:a16="http://schemas.microsoft.com/office/drawing/2014/main" id="{950B2BD8-D3FF-3DD4-7107-D0FBEC412900}"/>
              </a:ext>
            </a:extLst>
          </p:cNvPr>
          <p:cNvSpPr txBox="1"/>
          <p:nvPr/>
        </p:nvSpPr>
        <p:spPr>
          <a:xfrm>
            <a:off x="3352900" y="6677025"/>
            <a:ext cx="2244525" cy="215444"/>
          </a:xfrm>
          <a:prstGeom prst="rect">
            <a:avLst/>
          </a:prstGeom>
          <a:noFill/>
        </p:spPr>
        <p:txBody>
          <a:bodyPr wrap="none" rtlCol="0">
            <a:spAutoFit/>
          </a:bodyPr>
          <a:lstStyle/>
          <a:p>
            <a:r>
              <a:rPr lang="en-US" sz="800" dirty="0"/>
              <a:t>SAF/PA Cleared. Case Number: 2024-0936. </a:t>
            </a:r>
          </a:p>
        </p:txBody>
      </p:sp>
    </p:spTree>
    <p:extLst>
      <p:ext uri="{BB962C8B-B14F-4D97-AF65-F5344CB8AC3E}">
        <p14:creationId xmlns:p14="http://schemas.microsoft.com/office/powerpoint/2010/main" val="2006534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D0925-04CB-2E38-F403-633796B5D56A}"/>
              </a:ext>
            </a:extLst>
          </p:cNvPr>
          <p:cNvSpPr>
            <a:spLocks noGrp="1"/>
          </p:cNvSpPr>
          <p:nvPr>
            <p:ph type="title"/>
          </p:nvPr>
        </p:nvSpPr>
        <p:spPr/>
        <p:txBody>
          <a:bodyPr/>
          <a:lstStyle/>
          <a:p>
            <a:r>
              <a:rPr lang="en-US" dirty="0"/>
              <a:t>Preliminary Design Review Example Language</a:t>
            </a:r>
          </a:p>
        </p:txBody>
      </p:sp>
      <p:sp>
        <p:nvSpPr>
          <p:cNvPr id="3" name="Content Placeholder 2">
            <a:extLst>
              <a:ext uri="{FF2B5EF4-FFF2-40B4-BE49-F238E27FC236}">
                <a16:creationId xmlns:a16="http://schemas.microsoft.com/office/drawing/2014/main" id="{0091B112-6EF2-EACA-3EE7-A2204EA03F0D}"/>
              </a:ext>
            </a:extLst>
          </p:cNvPr>
          <p:cNvSpPr>
            <a:spLocks noGrp="1"/>
          </p:cNvSpPr>
          <p:nvPr>
            <p:ph idx="1"/>
          </p:nvPr>
        </p:nvSpPr>
        <p:spPr/>
        <p:txBody>
          <a:bodyPr/>
          <a:lstStyle/>
          <a:p>
            <a:r>
              <a:rPr lang="en-US" dirty="0"/>
              <a:t>Program data is accessible to stakeholders through the digital engineering ecosystem.</a:t>
            </a:r>
          </a:p>
          <a:p>
            <a:r>
              <a:rPr lang="en-US" dirty="0"/>
              <a:t>The digital thread is developed in accordance with the SEMP.</a:t>
            </a:r>
          </a:p>
          <a:p>
            <a:r>
              <a:rPr lang="en-US" dirty="0"/>
              <a:t>MBSE model contains the segment, element, and subsystem verification methods and requirements.</a:t>
            </a:r>
          </a:p>
          <a:p>
            <a:r>
              <a:rPr lang="en-US" dirty="0"/>
              <a:t>MBSE model includes the system’s major components.</a:t>
            </a:r>
          </a:p>
          <a:p>
            <a:endParaRPr lang="en-US" dirty="0"/>
          </a:p>
        </p:txBody>
      </p:sp>
      <p:sp>
        <p:nvSpPr>
          <p:cNvPr id="4" name="Slide Number Placeholder 3">
            <a:extLst>
              <a:ext uri="{FF2B5EF4-FFF2-40B4-BE49-F238E27FC236}">
                <a16:creationId xmlns:a16="http://schemas.microsoft.com/office/drawing/2014/main" id="{7CA5CB56-9A8D-FF37-3AED-6FC2D2AE28C1}"/>
              </a:ext>
            </a:extLst>
          </p:cNvPr>
          <p:cNvSpPr>
            <a:spLocks noGrp="1"/>
          </p:cNvSpPr>
          <p:nvPr>
            <p:ph type="sldNum" sz="quarter" idx="11"/>
          </p:nvPr>
        </p:nvSpPr>
        <p:spPr/>
        <p:txBody>
          <a:bodyPr/>
          <a:lstStyle/>
          <a:p>
            <a:pPr>
              <a:defRPr/>
            </a:pPr>
            <a:fld id="{0CBDF859-B77C-4932-B7B0-12C49A93E314}" type="slidenum">
              <a:rPr lang="en-US" altLang="en-US" smtClean="0"/>
              <a:pPr>
                <a:defRPr/>
              </a:pPr>
              <a:t>6</a:t>
            </a:fld>
            <a:endParaRPr lang="en-US" altLang="en-US">
              <a:solidFill>
                <a:schemeClr val="bg2"/>
              </a:solidFill>
            </a:endParaRPr>
          </a:p>
        </p:txBody>
      </p:sp>
      <p:sp>
        <p:nvSpPr>
          <p:cNvPr id="5" name="TextBox 4">
            <a:extLst>
              <a:ext uri="{FF2B5EF4-FFF2-40B4-BE49-F238E27FC236}">
                <a16:creationId xmlns:a16="http://schemas.microsoft.com/office/drawing/2014/main" id="{9E06BBE7-3388-EAD4-5E53-DC760B9FCD55}"/>
              </a:ext>
            </a:extLst>
          </p:cNvPr>
          <p:cNvSpPr txBox="1"/>
          <p:nvPr/>
        </p:nvSpPr>
        <p:spPr>
          <a:xfrm>
            <a:off x="3352900" y="6677025"/>
            <a:ext cx="2244525" cy="215444"/>
          </a:xfrm>
          <a:prstGeom prst="rect">
            <a:avLst/>
          </a:prstGeom>
          <a:noFill/>
        </p:spPr>
        <p:txBody>
          <a:bodyPr wrap="none" rtlCol="0">
            <a:spAutoFit/>
          </a:bodyPr>
          <a:lstStyle/>
          <a:p>
            <a:r>
              <a:rPr lang="en-US" sz="800" dirty="0"/>
              <a:t>SAF/PA Cleared. Case Number: 2024-0936. </a:t>
            </a:r>
          </a:p>
        </p:txBody>
      </p:sp>
    </p:spTree>
    <p:extLst>
      <p:ext uri="{BB962C8B-B14F-4D97-AF65-F5344CB8AC3E}">
        <p14:creationId xmlns:p14="http://schemas.microsoft.com/office/powerpoint/2010/main" val="998871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D0925-04CB-2E38-F403-633796B5D56A}"/>
              </a:ext>
            </a:extLst>
          </p:cNvPr>
          <p:cNvSpPr>
            <a:spLocks noGrp="1"/>
          </p:cNvSpPr>
          <p:nvPr>
            <p:ph type="title"/>
          </p:nvPr>
        </p:nvSpPr>
        <p:spPr/>
        <p:txBody>
          <a:bodyPr/>
          <a:lstStyle/>
          <a:p>
            <a:r>
              <a:rPr lang="en-US" dirty="0"/>
              <a:t>Critical Design Review </a:t>
            </a:r>
            <a:br>
              <a:rPr lang="en-US" dirty="0"/>
            </a:br>
            <a:r>
              <a:rPr lang="en-US" dirty="0"/>
              <a:t>Example Language</a:t>
            </a:r>
          </a:p>
        </p:txBody>
      </p:sp>
      <p:sp>
        <p:nvSpPr>
          <p:cNvPr id="3" name="Content Placeholder 2">
            <a:extLst>
              <a:ext uri="{FF2B5EF4-FFF2-40B4-BE49-F238E27FC236}">
                <a16:creationId xmlns:a16="http://schemas.microsoft.com/office/drawing/2014/main" id="{0091B112-6EF2-EACA-3EE7-A2204EA03F0D}"/>
              </a:ext>
            </a:extLst>
          </p:cNvPr>
          <p:cNvSpPr>
            <a:spLocks noGrp="1"/>
          </p:cNvSpPr>
          <p:nvPr>
            <p:ph idx="1"/>
          </p:nvPr>
        </p:nvSpPr>
        <p:spPr/>
        <p:txBody>
          <a:bodyPr/>
          <a:lstStyle/>
          <a:p>
            <a:r>
              <a:rPr lang="en-US" dirty="0"/>
              <a:t>Program data is accessible to stakeholders through the digital engineering ecosystem.</a:t>
            </a:r>
          </a:p>
          <a:p>
            <a:r>
              <a:rPr lang="en-US" dirty="0"/>
              <a:t>The digital thread is developed in accordance with the SEMP.</a:t>
            </a:r>
          </a:p>
          <a:p>
            <a:r>
              <a:rPr lang="en-US" dirty="0"/>
              <a:t>MBSE model contains the component verification methods and requirements.</a:t>
            </a:r>
          </a:p>
          <a:p>
            <a:r>
              <a:rPr lang="en-US" dirty="0"/>
              <a:t>MBSE model includes the system’s components.</a:t>
            </a:r>
          </a:p>
          <a:p>
            <a:r>
              <a:rPr lang="en-US" dirty="0"/>
              <a:t>MBSE model includes the functional and performance requirements of the system’s components traceable to the system requirements.</a:t>
            </a:r>
          </a:p>
          <a:p>
            <a:endParaRPr lang="en-US" dirty="0"/>
          </a:p>
        </p:txBody>
      </p:sp>
      <p:sp>
        <p:nvSpPr>
          <p:cNvPr id="4" name="Slide Number Placeholder 3">
            <a:extLst>
              <a:ext uri="{FF2B5EF4-FFF2-40B4-BE49-F238E27FC236}">
                <a16:creationId xmlns:a16="http://schemas.microsoft.com/office/drawing/2014/main" id="{7CA5CB56-9A8D-FF37-3AED-6FC2D2AE28C1}"/>
              </a:ext>
            </a:extLst>
          </p:cNvPr>
          <p:cNvSpPr>
            <a:spLocks noGrp="1"/>
          </p:cNvSpPr>
          <p:nvPr>
            <p:ph type="sldNum" sz="quarter" idx="11"/>
          </p:nvPr>
        </p:nvSpPr>
        <p:spPr/>
        <p:txBody>
          <a:bodyPr/>
          <a:lstStyle/>
          <a:p>
            <a:pPr>
              <a:defRPr/>
            </a:pPr>
            <a:fld id="{0CBDF859-B77C-4932-B7B0-12C49A93E314}" type="slidenum">
              <a:rPr lang="en-US" altLang="en-US" smtClean="0"/>
              <a:pPr>
                <a:defRPr/>
              </a:pPr>
              <a:t>7</a:t>
            </a:fld>
            <a:endParaRPr lang="en-US" altLang="en-US">
              <a:solidFill>
                <a:schemeClr val="bg2"/>
              </a:solidFill>
            </a:endParaRPr>
          </a:p>
        </p:txBody>
      </p:sp>
      <p:sp>
        <p:nvSpPr>
          <p:cNvPr id="5" name="TextBox 4">
            <a:extLst>
              <a:ext uri="{FF2B5EF4-FFF2-40B4-BE49-F238E27FC236}">
                <a16:creationId xmlns:a16="http://schemas.microsoft.com/office/drawing/2014/main" id="{A676667F-950C-BE15-8DF0-8654063B83C1}"/>
              </a:ext>
            </a:extLst>
          </p:cNvPr>
          <p:cNvSpPr txBox="1"/>
          <p:nvPr/>
        </p:nvSpPr>
        <p:spPr>
          <a:xfrm>
            <a:off x="3352900" y="6677025"/>
            <a:ext cx="2244525" cy="215444"/>
          </a:xfrm>
          <a:prstGeom prst="rect">
            <a:avLst/>
          </a:prstGeom>
          <a:noFill/>
        </p:spPr>
        <p:txBody>
          <a:bodyPr wrap="none" rtlCol="0">
            <a:spAutoFit/>
          </a:bodyPr>
          <a:lstStyle/>
          <a:p>
            <a:r>
              <a:rPr lang="en-US" sz="800" dirty="0"/>
              <a:t>SAF/PA Cleared. Case Number: 2024-0936. </a:t>
            </a:r>
          </a:p>
        </p:txBody>
      </p:sp>
    </p:spTree>
    <p:extLst>
      <p:ext uri="{BB962C8B-B14F-4D97-AF65-F5344CB8AC3E}">
        <p14:creationId xmlns:p14="http://schemas.microsoft.com/office/powerpoint/2010/main" val="1171782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D0925-04CB-2E38-F403-633796B5D56A}"/>
              </a:ext>
            </a:extLst>
          </p:cNvPr>
          <p:cNvSpPr>
            <a:spLocks noGrp="1"/>
          </p:cNvSpPr>
          <p:nvPr>
            <p:ph type="title"/>
          </p:nvPr>
        </p:nvSpPr>
        <p:spPr/>
        <p:txBody>
          <a:bodyPr/>
          <a:lstStyle/>
          <a:p>
            <a:r>
              <a:rPr lang="en-US" dirty="0"/>
              <a:t>Test Readiness Review </a:t>
            </a:r>
            <a:br>
              <a:rPr lang="en-US" dirty="0"/>
            </a:br>
            <a:r>
              <a:rPr lang="en-US" dirty="0"/>
              <a:t>Example Language</a:t>
            </a:r>
          </a:p>
        </p:txBody>
      </p:sp>
      <p:sp>
        <p:nvSpPr>
          <p:cNvPr id="3" name="Content Placeholder 2">
            <a:extLst>
              <a:ext uri="{FF2B5EF4-FFF2-40B4-BE49-F238E27FC236}">
                <a16:creationId xmlns:a16="http://schemas.microsoft.com/office/drawing/2014/main" id="{0091B112-6EF2-EACA-3EE7-A2204EA03F0D}"/>
              </a:ext>
            </a:extLst>
          </p:cNvPr>
          <p:cNvSpPr>
            <a:spLocks noGrp="1"/>
          </p:cNvSpPr>
          <p:nvPr>
            <p:ph idx="1"/>
          </p:nvPr>
        </p:nvSpPr>
        <p:spPr/>
        <p:txBody>
          <a:bodyPr/>
          <a:lstStyle/>
          <a:p>
            <a:r>
              <a:rPr lang="en-US" dirty="0"/>
              <a:t>Artifacts supporting test readiness are accessible in the digital engineering ecosystem.</a:t>
            </a:r>
          </a:p>
          <a:p>
            <a:r>
              <a:rPr lang="en-US" dirty="0"/>
              <a:t>Models or simulations are in place to support test activities.</a:t>
            </a:r>
          </a:p>
          <a:p>
            <a:r>
              <a:rPr lang="en-US" dirty="0"/>
              <a:t>Plan to incorporate data from testing into models and simulations is complete.</a:t>
            </a:r>
          </a:p>
          <a:p>
            <a:endParaRPr lang="en-US" dirty="0"/>
          </a:p>
        </p:txBody>
      </p:sp>
      <p:sp>
        <p:nvSpPr>
          <p:cNvPr id="4" name="Slide Number Placeholder 3">
            <a:extLst>
              <a:ext uri="{FF2B5EF4-FFF2-40B4-BE49-F238E27FC236}">
                <a16:creationId xmlns:a16="http://schemas.microsoft.com/office/drawing/2014/main" id="{7CA5CB56-9A8D-FF37-3AED-6FC2D2AE28C1}"/>
              </a:ext>
            </a:extLst>
          </p:cNvPr>
          <p:cNvSpPr>
            <a:spLocks noGrp="1"/>
          </p:cNvSpPr>
          <p:nvPr>
            <p:ph type="sldNum" sz="quarter" idx="11"/>
          </p:nvPr>
        </p:nvSpPr>
        <p:spPr/>
        <p:txBody>
          <a:bodyPr/>
          <a:lstStyle/>
          <a:p>
            <a:pPr>
              <a:defRPr/>
            </a:pPr>
            <a:fld id="{0CBDF859-B77C-4932-B7B0-12C49A93E314}" type="slidenum">
              <a:rPr lang="en-US" altLang="en-US" smtClean="0"/>
              <a:pPr>
                <a:defRPr/>
              </a:pPr>
              <a:t>8</a:t>
            </a:fld>
            <a:endParaRPr lang="en-US" altLang="en-US">
              <a:solidFill>
                <a:schemeClr val="bg2"/>
              </a:solidFill>
            </a:endParaRPr>
          </a:p>
        </p:txBody>
      </p:sp>
      <p:sp>
        <p:nvSpPr>
          <p:cNvPr id="5" name="TextBox 4">
            <a:extLst>
              <a:ext uri="{FF2B5EF4-FFF2-40B4-BE49-F238E27FC236}">
                <a16:creationId xmlns:a16="http://schemas.microsoft.com/office/drawing/2014/main" id="{5A7FDBF3-2166-0A38-6141-E5C3B5AFACF9}"/>
              </a:ext>
            </a:extLst>
          </p:cNvPr>
          <p:cNvSpPr txBox="1"/>
          <p:nvPr/>
        </p:nvSpPr>
        <p:spPr>
          <a:xfrm>
            <a:off x="3352900" y="6677025"/>
            <a:ext cx="2244525" cy="215444"/>
          </a:xfrm>
          <a:prstGeom prst="rect">
            <a:avLst/>
          </a:prstGeom>
          <a:noFill/>
        </p:spPr>
        <p:txBody>
          <a:bodyPr wrap="none" rtlCol="0">
            <a:spAutoFit/>
          </a:bodyPr>
          <a:lstStyle/>
          <a:p>
            <a:r>
              <a:rPr lang="en-US" sz="800" dirty="0"/>
              <a:t>SAF/PA Cleared. Case Number: 2024-0936. </a:t>
            </a:r>
          </a:p>
        </p:txBody>
      </p:sp>
    </p:spTree>
    <p:extLst>
      <p:ext uri="{BB962C8B-B14F-4D97-AF65-F5344CB8AC3E}">
        <p14:creationId xmlns:p14="http://schemas.microsoft.com/office/powerpoint/2010/main" val="2573463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D0925-04CB-2E38-F403-633796B5D56A}"/>
              </a:ext>
            </a:extLst>
          </p:cNvPr>
          <p:cNvSpPr>
            <a:spLocks noGrp="1"/>
          </p:cNvSpPr>
          <p:nvPr>
            <p:ph type="title"/>
          </p:nvPr>
        </p:nvSpPr>
        <p:spPr/>
        <p:txBody>
          <a:bodyPr/>
          <a:lstStyle/>
          <a:p>
            <a:r>
              <a:rPr lang="en-US" dirty="0"/>
              <a:t>System Verification Review</a:t>
            </a:r>
            <a:br>
              <a:rPr lang="en-US" dirty="0"/>
            </a:br>
            <a:r>
              <a:rPr lang="en-US" dirty="0"/>
              <a:t>Example Language</a:t>
            </a:r>
          </a:p>
        </p:txBody>
      </p:sp>
      <p:sp>
        <p:nvSpPr>
          <p:cNvPr id="3" name="Content Placeholder 2">
            <a:extLst>
              <a:ext uri="{FF2B5EF4-FFF2-40B4-BE49-F238E27FC236}">
                <a16:creationId xmlns:a16="http://schemas.microsoft.com/office/drawing/2014/main" id="{0091B112-6EF2-EACA-3EE7-A2204EA03F0D}"/>
              </a:ext>
            </a:extLst>
          </p:cNvPr>
          <p:cNvSpPr>
            <a:spLocks noGrp="1"/>
          </p:cNvSpPr>
          <p:nvPr>
            <p:ph idx="1"/>
          </p:nvPr>
        </p:nvSpPr>
        <p:spPr/>
        <p:txBody>
          <a:bodyPr/>
          <a:lstStyle/>
          <a:p>
            <a:r>
              <a:rPr lang="en-US" dirty="0"/>
              <a:t>Artifacts that support verification of the functional and allocated baselines are stored in the digital engineering ecosystem.</a:t>
            </a:r>
          </a:p>
          <a:p>
            <a:r>
              <a:rPr lang="en-US" dirty="0"/>
              <a:t>Requirements were verified using the method described in the RVTM.</a:t>
            </a:r>
          </a:p>
          <a:p>
            <a:endParaRPr lang="en-US" dirty="0"/>
          </a:p>
        </p:txBody>
      </p:sp>
      <p:sp>
        <p:nvSpPr>
          <p:cNvPr id="4" name="Slide Number Placeholder 3">
            <a:extLst>
              <a:ext uri="{FF2B5EF4-FFF2-40B4-BE49-F238E27FC236}">
                <a16:creationId xmlns:a16="http://schemas.microsoft.com/office/drawing/2014/main" id="{7CA5CB56-9A8D-FF37-3AED-6FC2D2AE28C1}"/>
              </a:ext>
            </a:extLst>
          </p:cNvPr>
          <p:cNvSpPr>
            <a:spLocks noGrp="1"/>
          </p:cNvSpPr>
          <p:nvPr>
            <p:ph type="sldNum" sz="quarter" idx="11"/>
          </p:nvPr>
        </p:nvSpPr>
        <p:spPr/>
        <p:txBody>
          <a:bodyPr/>
          <a:lstStyle/>
          <a:p>
            <a:pPr>
              <a:defRPr/>
            </a:pPr>
            <a:fld id="{0CBDF859-B77C-4932-B7B0-12C49A93E314}" type="slidenum">
              <a:rPr lang="en-US" altLang="en-US" smtClean="0"/>
              <a:pPr>
                <a:defRPr/>
              </a:pPr>
              <a:t>9</a:t>
            </a:fld>
            <a:endParaRPr lang="en-US" altLang="en-US">
              <a:solidFill>
                <a:schemeClr val="bg2"/>
              </a:solidFill>
            </a:endParaRPr>
          </a:p>
        </p:txBody>
      </p:sp>
      <p:sp>
        <p:nvSpPr>
          <p:cNvPr id="5" name="TextBox 4">
            <a:extLst>
              <a:ext uri="{FF2B5EF4-FFF2-40B4-BE49-F238E27FC236}">
                <a16:creationId xmlns:a16="http://schemas.microsoft.com/office/drawing/2014/main" id="{5E0A5251-917D-1CE6-FF31-CE09F840F460}"/>
              </a:ext>
            </a:extLst>
          </p:cNvPr>
          <p:cNvSpPr txBox="1"/>
          <p:nvPr/>
        </p:nvSpPr>
        <p:spPr>
          <a:xfrm>
            <a:off x="3352900" y="6677025"/>
            <a:ext cx="2244525" cy="215444"/>
          </a:xfrm>
          <a:prstGeom prst="rect">
            <a:avLst/>
          </a:prstGeom>
          <a:noFill/>
        </p:spPr>
        <p:txBody>
          <a:bodyPr wrap="none" rtlCol="0">
            <a:spAutoFit/>
          </a:bodyPr>
          <a:lstStyle/>
          <a:p>
            <a:r>
              <a:rPr lang="en-US" sz="800" dirty="0"/>
              <a:t>SAF/PA Cleared. Case Number: 2024-0936. </a:t>
            </a:r>
          </a:p>
        </p:txBody>
      </p:sp>
    </p:spTree>
    <p:extLst>
      <p:ext uri="{BB962C8B-B14F-4D97-AF65-F5344CB8AC3E}">
        <p14:creationId xmlns:p14="http://schemas.microsoft.com/office/powerpoint/2010/main" val="3164512391"/>
      </p:ext>
    </p:extLst>
  </p:cSld>
  <p:clrMapOvr>
    <a:masterClrMapping/>
  </p:clrMapOvr>
</p:sld>
</file>

<file path=ppt/theme/theme1.xml><?xml version="1.0" encoding="utf-8"?>
<a:theme xmlns:a="http://schemas.openxmlformats.org/drawingml/2006/main" name="USAF(Unclas)">
  <a:themeElements>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item1.xml><?xml version="1.0" encoding="utf-8"?>
<LongProperties xmlns="http://schemas.microsoft.com/office/2006/metadata/longProperti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d93c85ee-ec15-445e-afec-dd15740a24f0">
      <Terms xmlns="http://schemas.microsoft.com/office/infopath/2007/PartnerControls"/>
    </lcf76f155ced4ddcb4097134ff3c332f>
    <TaxCatchAll xmlns="bac4e3eb-747f-43bc-bf10-c1bbb893ecac" xsi:nil="true"/>
    <_ip_UnifiedCompliancePolicyProperties xmlns="http://schemas.microsoft.com/sharepoint/v3" xsi:nil="true"/>
  </documentManagement>
</p:properties>
</file>

<file path=customXml/item3.xml><?xml version="1.0" encoding="utf-8"?>
<sisl xmlns:xsi="http://www.w3.org/2001/XMLSchema-instance" xmlns:xsd="http://www.w3.org/2001/XMLSchema" xmlns="http://www.boldonjames.com/2008/01/sie/internal/label" sislVersion="0" policy="c8d5760e-638a-47e8-9e2e-1226c2cb268d" origin="userSelected">
  <element uid="42834bfb-1ec1-4beb-bd64-eb83fb3cb3f3" value=""/>
</sisl>
</file>

<file path=customXml/item4.xml><?xml version="1.0" encoding="utf-8"?>
<ct:contentTypeSchema xmlns:ct="http://schemas.microsoft.com/office/2006/metadata/contentType" xmlns:ma="http://schemas.microsoft.com/office/2006/metadata/properties/metaAttributes" ct:_="" ma:_="" ma:contentTypeName="Document" ma:contentTypeID="0x0101001C790FE9308E224B916BEAB70725A563" ma:contentTypeVersion="16" ma:contentTypeDescription="Create a new document." ma:contentTypeScope="" ma:versionID="6e26b60fe3ac7ecdf009a11124e8dcbd">
  <xsd:schema xmlns:xsd="http://www.w3.org/2001/XMLSchema" xmlns:xs="http://www.w3.org/2001/XMLSchema" xmlns:p="http://schemas.microsoft.com/office/2006/metadata/properties" xmlns:ns1="http://schemas.microsoft.com/sharepoint/v3" xmlns:ns2="d93c85ee-ec15-445e-afec-dd15740a24f0" xmlns:ns3="6192afde-ee35-47e0-8f42-a2f53269cbb3" xmlns:ns4="bac4e3eb-747f-43bc-bf10-c1bbb893ecac" targetNamespace="http://schemas.microsoft.com/office/2006/metadata/properties" ma:root="true" ma:fieldsID="4f05297c4cd2e5042bf522d670ddc5c2" ns1:_="" ns2:_="" ns3:_="" ns4:_="">
    <xsd:import namespace="http://schemas.microsoft.com/sharepoint/v3"/>
    <xsd:import namespace="d93c85ee-ec15-445e-afec-dd15740a24f0"/>
    <xsd:import namespace="6192afde-ee35-47e0-8f42-a2f53269cbb3"/>
    <xsd:import namespace="bac4e3eb-747f-43bc-bf10-c1bbb893eca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4:TaxCatchAll"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ObjectDetectorVersions" minOccurs="0"/>
                <xsd:element ref="ns1:_ip_UnifiedCompliancePolicyProperties" minOccurs="0"/>
                <xsd:element ref="ns1:_ip_UnifiedCompliancePolicyUIAc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93c85ee-ec15-445e-afec-dd15740a24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95476efd-2625-4ffb-b020-68dbe4abf389"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Location" ma:index="19" nillable="true" ma:displayName="Location" ma:indexed="true" ma:internalName="MediaServiceLocation"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192afde-ee35-47e0-8f42-a2f53269cbb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ac4e3eb-747f-43bc-bf10-c1bbb893ecac"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5145e26-d7a9-4e0f-816b-2b18abb261a1}" ma:internalName="TaxCatchAll" ma:showField="CatchAllData" ma:web="6192afde-ee35-47e0-8f42-a2f53269cbb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FormTemplates xmlns="http://schemas.microsoft.com/sharepoint/v3/contenttype/forms">
  <Display>DocumentLibraryForm</Display>
  <Edit>DocumentLibraryForm</Edit>
  <New>DocumentLibraryForm</New>
</FormTemplates>
</file>

<file path=customXml/item6.xml><?xml version="1.0" encoding="utf-8"?>
<WrappedLabelHistory xmlns:xsi="http://www.w3.org/2001/XMLSchema-instance" xmlns:xsd="http://www.w3.org/2001/XMLSchema" xmlns="http://www.boldonjames.com/2016/02/Classifier/internal/wrappedLabelHistory">
  <Value>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JjOGQ1NzYwZS02MzhhLTQ3ZTgtOWUyZS0xMjI2YzJjYjI2OGQiIG9yaWdpbj0idXNlclNlbGVjdGVkIj48ZWxlbWVudCB1aWQ9IjQyODM0YmZiLTFlYzEtNGJlYi1iZDY0LWViODNmYjNjYjNmMyIgdmFsdWU9IiIgeG1sbnM9Imh0dHA6Ly93d3cuYm9sZG9uamFtZXMuY29tLzIwMDgvMDEvc2llL2ludGVybmFsL2xhYmVsIiAvPjwvc2lzbD48VXNlck5hbWU+TEVJRE9TLUNPUlBca3VvaDwvVXNlck5hbWU+PERhdGVUaW1lPjIvNC8yMDIwIDg6MTk6MDQgUE08L0RhdGVUaW1lPjxMYWJlbFN0cmluZz5VbnJlc3RyaWN0ZWQ8L0xhYmVsU3RyaW5nPjwvaXRlbT48L2xhYmVsSGlzdG9yeT4=</Value>
</WrappedLabelHistory>
</file>

<file path=customXml/itemProps1.xml><?xml version="1.0" encoding="utf-8"?>
<ds:datastoreItem xmlns:ds="http://schemas.openxmlformats.org/officeDocument/2006/customXml" ds:itemID="{22B76427-5C8E-433F-BDD4-18B3134AE9E8}">
  <ds:schemaRefs>
    <ds:schemaRef ds:uri="http://schemas.microsoft.com/office/2006/metadata/longProperties"/>
  </ds:schemaRefs>
</ds:datastoreItem>
</file>

<file path=customXml/itemProps2.xml><?xml version="1.0" encoding="utf-8"?>
<ds:datastoreItem xmlns:ds="http://schemas.openxmlformats.org/officeDocument/2006/customXml" ds:itemID="{25CAF97F-FF64-4D27-993B-807F8FDA3DB7}">
  <ds:schemaRefs>
    <ds:schemaRef ds:uri="http://www.w3.org/XML/1998/namespace"/>
    <ds:schemaRef ds:uri="http://purl.org/dc/dcmitype/"/>
    <ds:schemaRef ds:uri="http://purl.org/dc/terms/"/>
    <ds:schemaRef ds:uri="http://purl.org/dc/elements/1.1/"/>
    <ds:schemaRef ds:uri="bac4e3eb-747f-43bc-bf10-c1bbb893ecac"/>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6192afde-ee35-47e0-8f42-a2f53269cbb3"/>
    <ds:schemaRef ds:uri="d93c85ee-ec15-445e-afec-dd15740a24f0"/>
    <ds:schemaRef ds:uri="http://schemas.microsoft.com/sharepoint/v3"/>
  </ds:schemaRefs>
</ds:datastoreItem>
</file>

<file path=customXml/itemProps3.xml><?xml version="1.0" encoding="utf-8"?>
<ds:datastoreItem xmlns:ds="http://schemas.openxmlformats.org/officeDocument/2006/customXml" ds:itemID="{34509F5B-942F-4BCB-8511-724FCA3B09DB}">
  <ds:schemaRefs>
    <ds:schemaRef ds:uri="http://www.boldonjames.com/2008/01/sie/internal/label"/>
    <ds:schemaRef ds:uri="http://www.w3.org/2001/XMLSchema"/>
  </ds:schemaRefs>
</ds:datastoreItem>
</file>

<file path=customXml/itemProps4.xml><?xml version="1.0" encoding="utf-8"?>
<ds:datastoreItem xmlns:ds="http://schemas.openxmlformats.org/officeDocument/2006/customXml" ds:itemID="{884885CD-18AA-4F58-813E-41B71AADA2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93c85ee-ec15-445e-afec-dd15740a24f0"/>
    <ds:schemaRef ds:uri="6192afde-ee35-47e0-8f42-a2f53269cbb3"/>
    <ds:schemaRef ds:uri="bac4e3eb-747f-43bc-bf10-c1bbb893ec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CB735D54-B6C0-472A-9FF7-E9037BE8ABA2}">
  <ds:schemaRefs>
    <ds:schemaRef ds:uri="http://schemas.microsoft.com/sharepoint/v3/contenttype/forms"/>
  </ds:schemaRefs>
</ds:datastoreItem>
</file>

<file path=customXml/itemProps6.xml><?xml version="1.0" encoding="utf-8"?>
<ds:datastoreItem xmlns:ds="http://schemas.openxmlformats.org/officeDocument/2006/customXml" ds:itemID="{CCCC3C5E-9135-4970-90CF-87A9E3FBF002}">
  <ds:schemaRefs>
    <ds:schemaRef ds:uri="http://www.boldonjames.com/2016/02/Classifier/internal/wrappedLabelHistory"/>
    <ds:schemaRef ds:uri="http://www.w3.org/2001/XMLSchema"/>
  </ds:schemaRefs>
</ds:datastoreItem>
</file>

<file path=docMetadata/LabelInfo.xml><?xml version="1.0" encoding="utf-8"?>
<clbl:labelList xmlns:clbl="http://schemas.microsoft.com/office/2020/mipLabelMetadata">
  <clbl:label id="{8331b18d-2d87-48ef-a35f-ac8818ebf9b4}" enabled="0" method="" siteId="{8331b18d-2d87-48ef-a35f-ac8818ebf9b4}" removed="1"/>
</clbl:labelList>
</file>

<file path=docProps/app.xml><?xml version="1.0" encoding="utf-8"?>
<Properties xmlns="http://schemas.openxmlformats.org/officeDocument/2006/extended-properties" xmlns:vt="http://schemas.openxmlformats.org/officeDocument/2006/docPropsVTypes">
  <Template>C:\Program Files\Microsoft Office\Templates\Presentation Designs\USAF(Unclas).pot</Template>
  <TotalTime>3943</TotalTime>
  <Words>880</Words>
  <Application>Microsoft Office PowerPoint</Application>
  <PresentationFormat>On-screen Show (4:3)</PresentationFormat>
  <Paragraphs>79</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Century Schoolbook</vt:lpstr>
      <vt:lpstr>Times New Roman</vt:lpstr>
      <vt:lpstr>Wingdings</vt:lpstr>
      <vt:lpstr>USAF(Unclas)</vt:lpstr>
      <vt:lpstr>Digital Engineering Language for System Engineering Technical Reviews</vt:lpstr>
      <vt:lpstr>Background</vt:lpstr>
      <vt:lpstr>The Need</vt:lpstr>
      <vt:lpstr>Systems Requirements Review Example Language</vt:lpstr>
      <vt:lpstr>System Functional Review Example Language</vt:lpstr>
      <vt:lpstr>Preliminary Design Review Example Language</vt:lpstr>
      <vt:lpstr>Critical Design Review  Example Language</vt:lpstr>
      <vt:lpstr>Test Readiness Review  Example Language</vt:lpstr>
      <vt:lpstr>System Verification Review Example Language</vt:lpstr>
      <vt:lpstr>Production Readiness Review Example Language</vt:lpstr>
      <vt:lpstr>Physical Configuration Audit Example Language </vt:lpstr>
    </vt:vector>
  </TitlesOfParts>
  <Company>HQ USAF/______, Pentagon, DC 20330</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KOHAKE, LAURA E Lt Col USAF HAF AF/DS</dc:creator>
  <cp:lastModifiedBy>THOMPSON, KENNETH S NH-03 USAF AFMC AFLCMC/CROWS/WN</cp:lastModifiedBy>
  <cp:revision>115</cp:revision>
  <cp:lastPrinted>2001-11-16T21:52:41Z</cp:lastPrinted>
  <dcterms:created xsi:type="dcterms:W3CDTF">2000-04-26T18:38:01Z</dcterms:created>
  <dcterms:modified xsi:type="dcterms:W3CDTF">2024-10-15T16:18:32Z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display_urn:schemas-microsoft-com:office:office#Editor">
    <vt:lpwstr>BOLAND, PAUL S CTR US Air Force HAF SAF/AAIE</vt:lpwstr>
  </property>
  <property fmtid="{D5CDD505-2E9C-101B-9397-08002B2CF9AE}" pid="4" name="display_urn:schemas-microsoft-com:office:office#Author">
    <vt:lpwstr>BOLAND, PAUL S CTR US Air Force HAF SAF/AAIE</vt:lpwstr>
  </property>
  <property fmtid="{D5CDD505-2E9C-101B-9397-08002B2CF9AE}" pid="5" name="ContentTypeId">
    <vt:lpwstr>0x0101001C790FE9308E224B916BEAB70725A563</vt:lpwstr>
  </property>
  <property fmtid="{D5CDD505-2E9C-101B-9397-08002B2CF9AE}" pid="6" name="docIndexRef">
    <vt:lpwstr>fa4a94e2-2d88-458e-8446-acee4b33500c</vt:lpwstr>
  </property>
  <property fmtid="{D5CDD505-2E9C-101B-9397-08002B2CF9AE}" pid="7" name="bjSaver">
    <vt:lpwstr>csANyegsFFT3vh2KmsBRRM7Z5Khnb7NR</vt:lpwstr>
  </property>
  <property fmtid="{D5CDD505-2E9C-101B-9397-08002B2CF9AE}" pid="8" name="bjDocumentLabelXML">
    <vt:lpwstr>&lt;?xml version="1.0" encoding="us-ascii"?&gt;&lt;sisl xmlns:xsi="http://www.w3.org/2001/XMLSchema-instance" xmlns:xsd="http://www.w3.org/2001/XMLSchema" sislVersion="0" policy="c8d5760e-638a-47e8-9e2e-1226c2cb268d" origin="userSelected" xmlns="http://www.boldonj</vt:lpwstr>
  </property>
  <property fmtid="{D5CDD505-2E9C-101B-9397-08002B2CF9AE}" pid="9" name="bjDocumentLabelXML-0">
    <vt:lpwstr>ames.com/2008/01/sie/internal/label"&gt;&lt;element uid="42834bfb-1ec1-4beb-bd64-eb83fb3cb3f3" value="" /&gt;&lt;/sisl&gt;</vt:lpwstr>
  </property>
  <property fmtid="{D5CDD505-2E9C-101B-9397-08002B2CF9AE}" pid="10" name="bjDocumentSecurityLabel">
    <vt:lpwstr>Unrestricted</vt:lpwstr>
  </property>
  <property fmtid="{D5CDD505-2E9C-101B-9397-08002B2CF9AE}" pid="11" name="bjLabelHistoryID">
    <vt:lpwstr>{CCCC3C5E-9135-4970-90CF-87A9E3FBF002}</vt:lpwstr>
  </property>
  <property fmtid="{D5CDD505-2E9C-101B-9397-08002B2CF9AE}" pid="12" name="MediaServiceImageTags">
    <vt:lpwstr/>
  </property>
</Properties>
</file>