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31" r:id="rId3"/>
    <p:sldMasterId id="2147483741" r:id="rId4"/>
    <p:sldMasterId id="2147483755" r:id="rId5"/>
    <p:sldMasterId id="2147483784" r:id="rId6"/>
  </p:sldMasterIdLst>
  <p:notesMasterIdLst>
    <p:notesMasterId r:id="rId40"/>
  </p:notesMasterIdLst>
  <p:sldIdLst>
    <p:sldId id="2147471402" r:id="rId7"/>
    <p:sldId id="2147471403" r:id="rId8"/>
    <p:sldId id="2147471404" r:id="rId9"/>
    <p:sldId id="2147471405" r:id="rId10"/>
    <p:sldId id="2147471406" r:id="rId11"/>
    <p:sldId id="2147471407" r:id="rId12"/>
    <p:sldId id="2147471408" r:id="rId13"/>
    <p:sldId id="2147471409" r:id="rId14"/>
    <p:sldId id="2147471410" r:id="rId15"/>
    <p:sldId id="2147471411" r:id="rId16"/>
    <p:sldId id="2147471412" r:id="rId17"/>
    <p:sldId id="2147471413" r:id="rId18"/>
    <p:sldId id="2147471414" r:id="rId19"/>
    <p:sldId id="2147471415" r:id="rId20"/>
    <p:sldId id="2147471416" r:id="rId21"/>
    <p:sldId id="2147471417" r:id="rId22"/>
    <p:sldId id="2147471418" r:id="rId23"/>
    <p:sldId id="2147471419" r:id="rId24"/>
    <p:sldId id="2147471420" r:id="rId25"/>
    <p:sldId id="2147471421" r:id="rId26"/>
    <p:sldId id="2147471422" r:id="rId27"/>
    <p:sldId id="2147471423" r:id="rId28"/>
    <p:sldId id="2147471424" r:id="rId29"/>
    <p:sldId id="2147471425" r:id="rId30"/>
    <p:sldId id="2147471426" r:id="rId31"/>
    <p:sldId id="2147471427" r:id="rId32"/>
    <p:sldId id="2147471428" r:id="rId33"/>
    <p:sldId id="2147471429" r:id="rId34"/>
    <p:sldId id="2147471430" r:id="rId35"/>
    <p:sldId id="2147471431" r:id="rId36"/>
    <p:sldId id="2147471432" r:id="rId37"/>
    <p:sldId id="2147471433" r:id="rId38"/>
    <p:sldId id="21474714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4AE2E7-8705-CFB6-0F33-D40C39EC6312}" name="Vicky L O'Sullivan" initials="VLO" userId="S::VOSULLIVAN@MITRE.ORG::8e4fc6b1-81b7-4d3f-aed0-56401f2e6d68" providerId="AD"/>
  <p188:author id="{60C88BF1-5DA1-97F6-B741-9CB2F873521F}" name="Jeff D'Amelia" initials="JD" userId="S::JDAMELIA@MITRE.ORG::5f5c60e9-f3e8-4963-aefd-8d5d6af64e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6FB3A-1E79-4A25-96C5-D6EFC858E935}" v="77" dt="2024-03-01T03:57:54.736"/>
    <p1510:client id="{E19FEF22-0A4D-45AB-8387-FDB0D2634DAB}" v="278" dt="2024-03-01T03:26:15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3638" autoAdjust="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RST, JAMES K CIV USAF AFMC HQAFMC/EN/ENZ" userId="7a4f2883-cde9-49b0-8bad-0f28adfa06d8" providerId="ADAL" clId="{DB96FB3A-1E79-4A25-96C5-D6EFC858E935}"/>
    <pc:docChg chg="modSld modMainMaster modShowInfo">
      <pc:chgData name="HURST, JAMES K CIV USAF AFMC HQAFMC/EN/ENZ" userId="7a4f2883-cde9-49b0-8bad-0f28adfa06d8" providerId="ADAL" clId="{DB96FB3A-1E79-4A25-96C5-D6EFC858E935}" dt="2024-03-01T03:57:54.736" v="79"/>
      <pc:docMkLst>
        <pc:docMk/>
      </pc:docMkLst>
      <pc:sldChg chg="modTransition">
        <pc:chgData name="HURST, JAMES K CIV USAF AFMC HQAFMC/EN/ENZ" userId="7a4f2883-cde9-49b0-8bad-0f28adfa06d8" providerId="ADAL" clId="{DB96FB3A-1E79-4A25-96C5-D6EFC858E935}" dt="2024-03-01T03:57:54.736" v="79"/>
        <pc:sldMkLst>
          <pc:docMk/>
          <pc:sldMk cId="3083954661" sldId="2147471402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45976431" sldId="2147471403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352367801" sldId="2147471404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799251632" sldId="2147471405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430021821" sldId="2147471406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758392687" sldId="2147471407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518697746" sldId="2147471408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020842010" sldId="2147471409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4120965920" sldId="2147471410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960912402" sldId="2147471411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529400469" sldId="2147471412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241890165" sldId="2147471413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585616255" sldId="2147471414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899762285" sldId="2147471415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367591804" sldId="2147471416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063398109" sldId="2147471417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523191649" sldId="2147471418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946869336" sldId="2147471419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651817548" sldId="2147471420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526670731" sldId="2147471421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499340929" sldId="2147471422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773317742" sldId="2147471423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2285154617" sldId="2147471424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328016479" sldId="2147471425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994506118" sldId="2147471426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710264442" sldId="2147471427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335132460" sldId="2147471428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89726946" sldId="2147471429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805042920" sldId="2147471430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115734307" sldId="2147471431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1120881327" sldId="2147471432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3325238170" sldId="2147471433"/>
        </pc:sldMkLst>
      </pc:sldChg>
      <pc:sldChg chg="modTransition">
        <pc:chgData name="HURST, JAMES K CIV USAF AFMC HQAFMC/EN/ENZ" userId="7a4f2883-cde9-49b0-8bad-0f28adfa06d8" providerId="ADAL" clId="{DB96FB3A-1E79-4A25-96C5-D6EFC858E935}" dt="2024-03-01T03:55:56.117" v="78"/>
        <pc:sldMkLst>
          <pc:docMk/>
          <pc:sldMk cId="42872711" sldId="2147471434"/>
        </pc:sldMkLst>
      </pc:sld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4253144021" sldId="2147483660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012168592" sldId="214748366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089284882" sldId="214748366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993957709" sldId="214748366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240984236" sldId="214748366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987016546" sldId="214748366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824203606" sldId="214748366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890850417" sldId="214748366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806689629" sldId="214748366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258962153" sldId="214748366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889888278" sldId="214748367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284696295" sldId="214748367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726771981" sldId="214748367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804002534" sldId="214748367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4018789008" sldId="214748367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251212484" sldId="214748367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008732704" sldId="214748367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22451618" sldId="214748367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740145216" sldId="214748367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062539172" sldId="214748367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066739756" sldId="214748368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096593067" sldId="214748368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347202650" sldId="214748368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958291589" sldId="214748368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844234488" sldId="214748368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411450601" sldId="214748368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025473871" sldId="214748368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547236545" sldId="214748368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958139139" sldId="214748368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2541198763" sldId="214748368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125168063" sldId="214748369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657154380" sldId="214748369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882501554" sldId="214748369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878372747" sldId="214748369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178466646" sldId="214748369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4253144021" sldId="2147483660"/>
            <pc:sldLayoutMk cId="3912348105" sldId="2147483695"/>
          </pc:sldLayoutMkLst>
        </pc:sldLayoutChg>
      </pc:sldMaster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1955530747" sldId="2147483697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987021010" sldId="214748369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386248207" sldId="214748369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978362403" sldId="214748370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514014368" sldId="214748370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496803113" sldId="214748370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353945758" sldId="214748370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914653280" sldId="214748370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480585736" sldId="214748370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946901410" sldId="214748370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02434339" sldId="214748370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926667510" sldId="214748370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267871771" sldId="214748370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111524504" sldId="214748371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603949664" sldId="214748371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092291288" sldId="214748371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274121967" sldId="214748371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985722877" sldId="214748371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29905097" sldId="214748371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548740748" sldId="214748371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441187352" sldId="214748371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498579893" sldId="214748371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450025340" sldId="214748371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234348432" sldId="214748372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258157640" sldId="214748372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248890371" sldId="214748372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2957949257" sldId="214748372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064539844" sldId="214748372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4258946306" sldId="214748372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884999076" sldId="214748372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1403705363" sldId="214748372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3177221713" sldId="214748372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776903345" sldId="214748372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4288655580" sldId="214748373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955530747" sldId="2147483697"/>
            <pc:sldLayoutMk cId="786819593" sldId="2147483767"/>
          </pc:sldLayoutMkLst>
        </pc:sldLayoutChg>
      </pc:sldMaster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313359495" sldId="2147483731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3727780576" sldId="214748373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1970175836" sldId="214748373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1014541307" sldId="214748373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2408984493" sldId="214748373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3491168159" sldId="214748373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344007914" sldId="214748373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1329746264" sldId="214748373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3359495" sldId="2147483731"/>
            <pc:sldLayoutMk cId="3252270248" sldId="2147483740"/>
          </pc:sldLayoutMkLst>
        </pc:sldLayoutChg>
      </pc:sldMaster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3833450549" sldId="2147483741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323856138" sldId="214748374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168853605" sldId="214748374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1485079190" sldId="214748374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504644605" sldId="214748374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4198802743" sldId="214748374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688470849" sldId="214748374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1503463916" sldId="214748374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612207598" sldId="214748374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4156813099" sldId="214748375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4160182817" sldId="214748375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515149136" sldId="214748375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833450549" sldId="2147483741"/>
            <pc:sldLayoutMk cId="2330227443" sldId="2147483753"/>
          </pc:sldLayoutMkLst>
        </pc:sldLayoutChg>
      </pc:sldMaster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3175303198" sldId="2147483755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4214615443" sldId="214748375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1698878909" sldId="214748375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1601638509" sldId="214748375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1356174067" sldId="214748375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1668945519" sldId="214748376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59602227" sldId="214748376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2925308463" sldId="2147483762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2598683759" sldId="2147483763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2620699776" sldId="2147483764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2106576746" sldId="214748376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3175303198" sldId="2147483755"/>
            <pc:sldLayoutMk cId="1212444559" sldId="2147483766"/>
          </pc:sldLayoutMkLst>
        </pc:sldLayoutChg>
      </pc:sldMasterChg>
      <pc:sldMasterChg chg="modTransition modSldLayout">
        <pc:chgData name="HURST, JAMES K CIV USAF AFMC HQAFMC/EN/ENZ" userId="7a4f2883-cde9-49b0-8bad-0f28adfa06d8" providerId="ADAL" clId="{DB96FB3A-1E79-4A25-96C5-D6EFC858E935}" dt="2024-03-01T03:55:28.490" v="66"/>
        <pc:sldMasterMkLst>
          <pc:docMk/>
          <pc:sldMasterMk cId="1888810701" sldId="2147483784"/>
        </pc:sldMasterMkLst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3715842163" sldId="2147483785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587880671" sldId="2147483786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1056590774" sldId="2147483787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4200571406" sldId="2147483788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4274025739" sldId="2147483789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1248086674" sldId="2147483790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1348719758" sldId="2147483791"/>
          </pc:sldLayoutMkLst>
        </pc:sldLayoutChg>
        <pc:sldLayoutChg chg="modTransition">
          <pc:chgData name="HURST, JAMES K CIV USAF AFMC HQAFMC/EN/ENZ" userId="7a4f2883-cde9-49b0-8bad-0f28adfa06d8" providerId="ADAL" clId="{DB96FB3A-1E79-4A25-96C5-D6EFC858E935}" dt="2024-03-01T03:55:28.490" v="66"/>
          <pc:sldLayoutMkLst>
            <pc:docMk/>
            <pc:sldMasterMk cId="1888810701" sldId="2147483784"/>
            <pc:sldLayoutMk cId="4130168526" sldId="21474837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5DCAA-2C1E-4C59-995E-172F2DF8F53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E5AD-83C4-4610-9366-B257F9C8D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9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5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2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57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30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0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09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16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4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9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72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02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3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5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9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7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0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21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2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3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1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7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0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Facilitators at </a:t>
            </a:r>
            <a:r>
              <a:rPr lang="en-US" i="1" dirty="0"/>
              <a:t>each</a:t>
            </a:r>
            <a:r>
              <a:rPr lang="en-US" i="0" dirty="0"/>
              <a:t> table to document/drive discussion/keep everyone on track</a:t>
            </a:r>
          </a:p>
          <a:p>
            <a:r>
              <a:rPr lang="en-US" i="0" dirty="0"/>
              <a:t>- Each table has 45 minutes to develop use cases -&gt; comprehensive enough that we can understand and digest the language and specifics later today… and down the road</a:t>
            </a:r>
          </a:p>
          <a:p>
            <a:r>
              <a:rPr lang="en-US" i="0" dirty="0"/>
              <a:t>- 15, 10, 5 minute warnings before prioritization time</a:t>
            </a:r>
          </a:p>
          <a:p>
            <a:r>
              <a:rPr lang="en-US" i="0" dirty="0"/>
              <a:t>- SURPRISE – facilitators rotate tables and bring their user stories with them – tables prioritize </a:t>
            </a:r>
            <a:r>
              <a:rPr lang="en-US" i="1" dirty="0"/>
              <a:t>different tables</a:t>
            </a:r>
            <a:r>
              <a:rPr lang="en-US" i="0" dirty="0"/>
              <a:t> developed user stories (5 mins for facilitator to walk through user stories) – table prioritizes top 3 in order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E5AD-83C4-4610-9366-B257F9C8D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me delete when done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25702-2AB8-4622-9253-2D45F7040E36}"/>
              </a:ext>
            </a:extLst>
          </p:cNvPr>
          <p:cNvSpPr txBox="1"/>
          <p:nvPr userDrawn="1"/>
        </p:nvSpPr>
        <p:spPr>
          <a:xfrm>
            <a:off x="2856972" y="2148579"/>
            <a:ext cx="6478055" cy="230832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MITRE POWERPOINT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b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16x9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2840-C05C-4D4B-B80B-23BD595DD4ED}"/>
              </a:ext>
            </a:extLst>
          </p:cNvPr>
          <p:cNvSpPr txBox="1">
            <a:spLocks/>
          </p:cNvSpPr>
          <p:nvPr userDrawn="1"/>
        </p:nvSpPr>
        <p:spPr>
          <a:xfrm>
            <a:off x="8708613" y="5435532"/>
            <a:ext cx="3073883" cy="64418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 cap="all" baseline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</a:rPr>
              <a:t>DELETE FROM DECK WHEN DONE. DO NOT PRINT.</a:t>
            </a:r>
          </a:p>
        </p:txBody>
      </p:sp>
    </p:spTree>
    <p:extLst>
      <p:ext uri="{BB962C8B-B14F-4D97-AF65-F5344CB8AC3E}">
        <p14:creationId xmlns:p14="http://schemas.microsoft.com/office/powerpoint/2010/main" val="20121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85A4E-0F23-4F45-99A6-6448278FA42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290BBD-2721-CC0F-A87E-B6ACDBD703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7368" y="6400800"/>
            <a:ext cx="8817264" cy="182880"/>
          </a:xfrm>
        </p:spPr>
        <p:txBody>
          <a:bodyPr>
            <a:noAutofit/>
          </a:bodyPr>
          <a:lstStyle/>
          <a:p>
            <a:r>
              <a:rPr lang="en-US"/>
              <a:t>© 2023 THE MITRE CORPORATION. FOR RELEASE TO AF.</a:t>
            </a:r>
          </a:p>
        </p:txBody>
      </p:sp>
    </p:spTree>
    <p:extLst>
      <p:ext uri="{BB962C8B-B14F-4D97-AF65-F5344CB8AC3E}">
        <p14:creationId xmlns:p14="http://schemas.microsoft.com/office/powerpoint/2010/main" val="12124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57749-FD2F-0745-BEE4-B583CF18F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D2672-7E18-8B4D-B7C9-E4881C46A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1309" y="1648918"/>
            <a:ext cx="3309381" cy="3200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58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gradFill>
                  <a:gsLst>
                    <a:gs pos="23000">
                      <a:srgbClr val="063755"/>
                    </a:gs>
                    <a:gs pos="100000">
                      <a:srgbClr val="52B2E5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10937794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rgbClr val="03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52121B7-5A83-2640-BDC0-245D890750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rgbClr val="032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ABBCC-39C3-4B45-AA3B-8B3634D09A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5771CA-82BA-194C-9575-7AE8F230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gradFill>
                  <a:gsLst>
                    <a:gs pos="23000">
                      <a:srgbClr val="063755"/>
                    </a:gs>
                    <a:gs pos="100000">
                      <a:srgbClr val="52B2E5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E7811-1677-6346-8E84-1CF44CE5B7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1093779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E531B14-6B3E-A24D-9F9D-B447AE42F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26FF-3CB1-BD45-B9A8-0AE3A9FE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1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AC5443-75E0-894B-9504-947FD7DDFB4D}"/>
              </a:ext>
            </a:extLst>
          </p:cNvPr>
          <p:cNvCxnSpPr>
            <a:cxnSpLocks/>
          </p:cNvCxnSpPr>
          <p:nvPr userDrawn="1"/>
        </p:nvCxnSpPr>
        <p:spPr>
          <a:xfrm>
            <a:off x="504561" y="1408670"/>
            <a:ext cx="109377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0ABBCC-39C3-4B45-AA3B-8B3634D09A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8400" y="1825625"/>
            <a:ext cx="519395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4105AD-974E-EB46-8839-8AA48035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093779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E5BB44-97D9-2F41-8BB7-3748164652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1A1BD0-4E59-D14A-A088-E0EFFA8C5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560" y="2766218"/>
            <a:ext cx="10937795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DF61E4-C89D-B542-8EA3-E7F9BBC358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C9595-24EF-7141-97AC-5DB91176F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560" y="2766218"/>
            <a:ext cx="10937795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F1D47-C587-5C45-9F6C-D075C3D4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2B2E5"/>
                </a:solidFill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71FE6-321E-374B-AC2B-9CB988A1F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84" y="6444531"/>
            <a:ext cx="1020192" cy="2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16E24-42C8-6D4F-9AAB-2DC35EF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2A1641-9A4B-3448-9434-0A5A49CC4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8378" y="544963"/>
            <a:ext cx="6615243" cy="42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9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Layout_NoSu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1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“Click to edit text”</a:t>
            </a:r>
          </a:p>
          <a:p>
            <a:pPr lvl="1"/>
            <a:r>
              <a:rPr lang="en-US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/>
              <a:t>“Click to edit textbox text”</a:t>
            </a:r>
          </a:p>
          <a:p>
            <a:pPr lvl="1"/>
            <a:r>
              <a:rPr lang="en-US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425A4-6157-4D15-BE18-F6681CAEF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E1491870-16CB-40BB-9E5B-333D9C542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C0FF5-A126-46DF-881C-1891EF77F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04DE967-185D-40A6-8C0D-9C8B22C07067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© 2023 THE MITRE CORPORATION. ALL RIGHTS RESERVED. FOR Release to AF.</a:t>
            </a:r>
          </a:p>
        </p:txBody>
      </p:sp>
    </p:spTree>
    <p:extLst>
      <p:ext uri="{BB962C8B-B14F-4D97-AF65-F5344CB8AC3E}">
        <p14:creationId xmlns:p14="http://schemas.microsoft.com/office/powerpoint/2010/main" val="20892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221AF0-44E5-435A-A5F3-80703E0176B8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3DE4E3-7AB4-4F9F-A21F-5ABD1FBFD442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5ACCE7-B0BD-4653-8D2D-FAC99EC5ABC7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0ABA0F-68A8-439D-9E59-6E822802F7B9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F3D3AA6-F496-48FD-B37C-CFD89D97114D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21F34B-1160-4557-9863-AE5D2033D5DD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2785919-2DE5-4BD9-8676-3E37BEF19754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9DA351-B5CC-4C16-B498-9DA5317EC3DB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5880C37-78FE-4CF8-A2D1-9F2096A9AD86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981EC-B700-40AA-9BBB-FC70A2A99716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6CBAE5-196B-4DE0-83DB-84C7B9E8C8AE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9236D2-34B2-470A-A875-2D451B66B602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139975"/>
            <a:ext cx="10238874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1EFF5D-6B9A-434F-9F46-CDC551DFC5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3975" y="0"/>
            <a:ext cx="12192000" cy="6858000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  <a:lvl3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b="1">
                <a:solidFill>
                  <a:srgbClr val="FFFF00"/>
                </a:solidFill>
              </a:defRPr>
            </a:lvl3pPr>
          </a:lstStyle>
          <a:p>
            <a:pPr lvl="0"/>
            <a:r>
              <a:rPr lang="en-US"/>
              <a:t>To add background image: </a:t>
            </a:r>
            <a:br>
              <a:rPr lang="en-US"/>
            </a:br>
            <a:r>
              <a:rPr lang="en-US"/>
              <a:t>Navigate to FJ: Images.</a:t>
            </a:r>
          </a:p>
          <a:p>
            <a:pPr lvl="0"/>
            <a:r>
              <a:rPr lang="en-US"/>
              <a:t>Select a photo from the featured gallery, “images for PPT cover Slides”</a:t>
            </a:r>
          </a:p>
          <a:p>
            <a:pPr lvl="0"/>
            <a:r>
              <a:rPr lang="en-US"/>
              <a:t>Save the desired image to your computer or desired location.</a:t>
            </a:r>
          </a:p>
          <a:p>
            <a:pPr lvl="0"/>
            <a:r>
              <a:rPr lang="en-US"/>
              <a:t>Next, click on the icon &amp; choose image from the saved location.</a:t>
            </a:r>
          </a:p>
          <a:p>
            <a:pPr lvl="0"/>
            <a:r>
              <a:rPr lang="en-US"/>
              <a:t>Insert image.</a:t>
            </a:r>
          </a:p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AC086E-CBE9-4673-9AFE-F07619F7A6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139975"/>
            <a:ext cx="12192000" cy="6140450"/>
          </a:xfr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/>
              <a:t>Navigate to FJ: Images.</a:t>
            </a:r>
          </a:p>
          <a:p>
            <a:pPr lvl="0"/>
            <a:r>
              <a:rPr lang="en-US"/>
              <a:t>Select a photo from the featured gallery, “images for PPT cover Slides”</a:t>
            </a:r>
          </a:p>
          <a:p>
            <a:pPr lvl="0"/>
            <a:r>
              <a:rPr lang="en-US"/>
              <a:t>Save the desired image to your computer or desired location.</a:t>
            </a:r>
          </a:p>
          <a:p>
            <a:pPr lvl="0"/>
            <a:r>
              <a:rPr lang="en-US"/>
              <a:t>Next, click on the icon &amp; choose image from the saved location.</a:t>
            </a:r>
          </a:p>
          <a:p>
            <a:pPr lvl="0"/>
            <a:r>
              <a:rPr lang="en-US"/>
              <a:t>Insert image.</a:t>
            </a:r>
          </a:p>
        </p:txBody>
      </p:sp>
    </p:spTree>
    <p:extLst>
      <p:ext uri="{BB962C8B-B14F-4D97-AF65-F5344CB8AC3E}">
        <p14:creationId xmlns:p14="http://schemas.microsoft.com/office/powerpoint/2010/main" val="9939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, nisi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84C264F-0E9F-491A-B9F1-689D83291E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D05E11-516A-48DD-915D-750404B133B4}"/>
              </a:ext>
            </a:extLst>
          </p:cNvPr>
          <p:cNvSpPr/>
          <p:nvPr userDrawn="1"/>
        </p:nvSpPr>
        <p:spPr>
          <a:xfrm>
            <a:off x="696997" y="3200856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84C83-DCBA-4EA4-865C-08BB84947FEB}"/>
              </a:ext>
            </a:extLst>
          </p:cNvPr>
          <p:cNvSpPr/>
          <p:nvPr userDrawn="1"/>
        </p:nvSpPr>
        <p:spPr>
          <a:xfrm>
            <a:off x="2647040" y="320509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07D54D-1928-453C-A10F-D11DAE69D5F4}"/>
              </a:ext>
            </a:extLst>
          </p:cNvPr>
          <p:cNvSpPr/>
          <p:nvPr userDrawn="1"/>
        </p:nvSpPr>
        <p:spPr>
          <a:xfrm>
            <a:off x="2747520" y="3323495"/>
            <a:ext cx="9144" cy="2800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2A626-EA4A-412E-BA23-217FD25FF006}"/>
              </a:ext>
            </a:extLst>
          </p:cNvPr>
          <p:cNvSpPr/>
          <p:nvPr userDrawn="1"/>
        </p:nvSpPr>
        <p:spPr>
          <a:xfrm>
            <a:off x="805702" y="298586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DB29EC-A6A1-4B64-ABB7-A5081788F7FD}"/>
              </a:ext>
            </a:extLst>
          </p:cNvPr>
          <p:cNvSpPr/>
          <p:nvPr userDrawn="1"/>
        </p:nvSpPr>
        <p:spPr>
          <a:xfrm>
            <a:off x="8771202" y="3295436"/>
            <a:ext cx="9144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305A4E1B-C39C-40EC-B1B1-0EA162CF61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389C5EC8-26B5-4663-B314-DAAC656E73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21400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E3CE03-3EFE-4EAA-9C4F-718840AEC4F4}"/>
              </a:ext>
            </a:extLst>
          </p:cNvPr>
          <p:cNvSpPr/>
          <p:nvPr userDrawn="1"/>
        </p:nvSpPr>
        <p:spPr>
          <a:xfrm>
            <a:off x="6865399" y="305893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5CF11-6079-4A46-9F66-36F69F7B6F4E}"/>
              </a:ext>
            </a:extLst>
          </p:cNvPr>
          <p:cNvSpPr/>
          <p:nvPr userDrawn="1"/>
        </p:nvSpPr>
        <p:spPr>
          <a:xfrm>
            <a:off x="4846984" y="1045413"/>
            <a:ext cx="9144" cy="2194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22A85A3-DEB6-42BA-A2FF-9B8761594B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9A23BD-AEBB-4BB6-A3F7-B35D4EECB94E}"/>
              </a:ext>
            </a:extLst>
          </p:cNvPr>
          <p:cNvSpPr/>
          <p:nvPr userDrawn="1"/>
        </p:nvSpPr>
        <p:spPr>
          <a:xfrm>
            <a:off x="5309023" y="3394815"/>
            <a:ext cx="9144" cy="1097280"/>
          </a:xfrm>
          <a:prstGeom prst="rect">
            <a:avLst/>
          </a:prstGeom>
          <a:solidFill>
            <a:srgbClr val="D4D3D4"/>
          </a:solidFill>
          <a:ln>
            <a:solidFill>
              <a:srgbClr val="D4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6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E3EA8C-78AF-48A7-A538-DDBFC2B3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" y="4615356"/>
            <a:ext cx="355600" cy="28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D9D0C-1FB8-436D-B167-7D9E3864B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912" y="4993711"/>
            <a:ext cx="496482" cy="48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3F905-A55F-4DFE-B71C-27C0AD7017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473F95A-71DA-4E3E-9617-D9C1EF720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2152"/>
            <a:ext cx="6117336" cy="2368296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email@mitre.org</a:t>
            </a:r>
          </a:p>
          <a:p>
            <a:pPr lvl="1"/>
            <a:r>
              <a:rPr lang="en-US"/>
              <a:t>    @</a:t>
            </a:r>
            <a:r>
              <a:rPr lang="en-US" err="1"/>
              <a:t>TwitterHandle</a:t>
            </a:r>
            <a:endParaRPr lang="en-US"/>
          </a:p>
          <a:p>
            <a:pPr lvl="1"/>
            <a:r>
              <a:rPr lang="en-US"/>
              <a:t>     linkedin.com/in/</a:t>
            </a:r>
            <a:r>
              <a:rPr lang="en-US" err="1"/>
              <a:t>firstnamelastname</a:t>
            </a:r>
            <a:endParaRPr lang="en-US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7621E69-3136-412D-9F02-7617ED327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27813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Project Name</a:t>
            </a:r>
          </a:p>
          <a:p>
            <a:pPr lvl="0"/>
            <a:r>
              <a:rPr lang="en-US"/>
              <a:t>Project Number</a:t>
            </a:r>
          </a:p>
          <a:p>
            <a:pPr lvl="0"/>
            <a:r>
              <a:rPr lang="en-US"/>
              <a:t>Disclaimer text</a:t>
            </a:r>
          </a:p>
          <a:p>
            <a:pPr lvl="1"/>
            <a:r>
              <a:rPr lang="en-US"/>
              <a:t>Additional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5CECFA0F-6E30-41CB-8655-2BD7D9FAD580}"/>
              </a:ext>
            </a:extLst>
          </p:cNvPr>
          <p:cNvSpPr txBox="1">
            <a:spLocks/>
          </p:cNvSpPr>
          <p:nvPr userDrawn="1"/>
        </p:nvSpPr>
        <p:spPr>
          <a:xfrm>
            <a:off x="1" y="-32656"/>
            <a:ext cx="10394950" cy="11493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 b="1" i="0" kern="1200" cap="none" baseline="0">
                <a:solidFill>
                  <a:srgbClr val="FFFF00"/>
                </a:solidFill>
                <a:latin typeface="+mn-lt"/>
                <a:ea typeface="Arial Narrow" charset="0"/>
                <a:cs typeface="Arial Narrow" charset="0"/>
              </a:defRPr>
            </a:lvl1pPr>
            <a:lvl2pPr marL="95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tabLst/>
              <a:defRPr lang="en-US" sz="24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2pPr>
            <a:lvl3pPr marL="238125" indent="-2381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4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3pPr>
            <a:lvl4pPr marL="693738" marR="0" indent="-347663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lang="en-US" sz="2400" b="0" i="0" kern="120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4pPr>
            <a:lvl5pPr marL="1543050" marR="0" indent="-3397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5000"/>
              <a:buFont typeface="Wingdings" panose="05000000000000000000" pitchFamily="2" charset="2"/>
              <a:buChar char="§"/>
              <a:tabLst/>
              <a:defRPr lang="en-US" sz="2200" b="0" i="0" kern="1200" baseline="0" dirty="0" smtClean="0">
                <a:solidFill>
                  <a:schemeClr val="tx2"/>
                </a:solidFill>
                <a:latin typeface="+mn-lt"/>
                <a:ea typeface="Arial Narrow" charset="0"/>
                <a:cs typeface="Arial Narrow" charset="0"/>
              </a:defRPr>
            </a:lvl5pPr>
            <a:lvl6pPr marL="1947863" marR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10000"/>
              <a:buFont typeface="Wingdings" panose="05000000000000000000" pitchFamily="2" charset="2"/>
              <a:buChar char="§"/>
              <a:tabLst/>
              <a:defRPr sz="1800" b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0763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13639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Disclaimer: Presentation Option Only</a:t>
            </a:r>
            <a:endParaRPr lang="en-US" altLang="en-US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C892AD-B5C2-4E9D-A06B-A6C82AAA0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9437"/>
            <a:ext cx="11666481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3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:2B_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045F3-7F02-B748-858E-C187C9C40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295400"/>
            <a:ext cx="11353800" cy="4876800"/>
          </a:xfrm>
        </p:spPr>
        <p:txBody>
          <a:bodyPr/>
          <a:lstStyle/>
          <a:p>
            <a:pPr lvl="2"/>
            <a:r>
              <a:rPr lang="en-US"/>
              <a:t>First level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BF929B-B5C8-584A-B16C-79F28C7AD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582" y="6506478"/>
            <a:ext cx="609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0"/>
            <a:ext cx="1133856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>
            <a:noAutofit/>
          </a:bodyPr>
          <a:lstStyle/>
          <a:p>
            <a:r>
              <a:rPr lang="en-US"/>
              <a:t>© 2023 THE MITRE CORPORATION. FOR RELEASE TO AF.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64F8F-2BF9-7D49-8924-6537913F6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1pPr marL="228600" indent="-2190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400" b="0"/>
            </a:lvl1pPr>
            <a:lvl2pPr marL="4572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000"/>
            </a:lvl2pPr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600"/>
            </a:lvl4pPr>
            <a:lvl5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MITRE Logo MITRE">
            <a:extLst>
              <a:ext uri="{FF2B5EF4-FFF2-40B4-BE49-F238E27FC236}">
                <a16:creationId xmlns:a16="http://schemas.microsoft.com/office/drawing/2014/main" id="{C571BE03-9705-4AAA-9A08-473E99D83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Name delete when done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825702-2AB8-4622-9253-2D45F7040E36}"/>
              </a:ext>
            </a:extLst>
          </p:cNvPr>
          <p:cNvSpPr txBox="1"/>
          <p:nvPr userDrawn="1"/>
        </p:nvSpPr>
        <p:spPr>
          <a:xfrm>
            <a:off x="2856972" y="2148579"/>
            <a:ext cx="6478055" cy="230832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MITRE POWERPOINT</a:t>
            </a:r>
          </a:p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b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16x9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2840-C05C-4D4B-B80B-23BD595DD4ED}"/>
              </a:ext>
            </a:extLst>
          </p:cNvPr>
          <p:cNvSpPr txBox="1">
            <a:spLocks/>
          </p:cNvSpPr>
          <p:nvPr userDrawn="1"/>
        </p:nvSpPr>
        <p:spPr>
          <a:xfrm>
            <a:off x="8708613" y="5435532"/>
            <a:ext cx="3073883" cy="64418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 cap="all" baseline="0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tx1"/>
                </a:solidFill>
              </a:rPr>
              <a:t>DELETE FROM DECK WHEN DONE. DO NOT PRINT.</a:t>
            </a:r>
          </a:p>
        </p:txBody>
      </p:sp>
    </p:spTree>
    <p:extLst>
      <p:ext uri="{BB962C8B-B14F-4D97-AF65-F5344CB8AC3E}">
        <p14:creationId xmlns:p14="http://schemas.microsoft.com/office/powerpoint/2010/main" val="39870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425A4-6157-4D15-BE18-F6681CAEF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1075" y="1148641"/>
            <a:ext cx="9524999" cy="2095453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1075" y="3914346"/>
            <a:ext cx="4838700" cy="299750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1075" y="3408284"/>
            <a:ext cx="4838700" cy="398567"/>
          </a:xfrm>
          <a:prstGeom prst="rect">
            <a:avLst/>
          </a:prstGeom>
        </p:spPr>
        <p:txBody>
          <a:bodyPr lIns="91440" anchor="ctr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E1491870-16CB-40BB-9E5B-333D9C5427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C0FF5-A126-46DF-881C-1891EF77F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04DE967-185D-40A6-8C0D-9C8B22C07067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© 2023 THE MITRE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862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17AC25-F717-4983-94F5-E8A87163D49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To add background image: </a:t>
            </a:r>
            <a:br>
              <a:rPr lang="en-US"/>
            </a:br>
            <a:r>
              <a:rPr lang="en-US"/>
              <a:t>1. Navigate to FJ: Images </a:t>
            </a:r>
            <a:br>
              <a:rPr lang="en-US"/>
            </a:br>
            <a:r>
              <a:rPr lang="en-US"/>
              <a:t>2. Select a photo from the featured gallery, “Images for PPT Cover Slides” </a:t>
            </a:r>
            <a:br>
              <a:rPr lang="en-US"/>
            </a:br>
            <a:r>
              <a:rPr lang="en-US"/>
              <a:t>3. Save the desired image to your computer or desired location. </a:t>
            </a:r>
            <a:br>
              <a:rPr lang="en-US"/>
            </a:br>
            <a:r>
              <a:rPr lang="en-US"/>
              <a:t>4. Next, click on the icon &amp; choose image from the saved location. </a:t>
            </a:r>
            <a:br>
              <a:rPr lang="en-US"/>
            </a:br>
            <a:r>
              <a:rPr lang="en-US"/>
              <a:t>5.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458720"/>
            <a:ext cx="10238874" cy="776708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7" name="Picture 6" descr="MITRE Logo">
            <a:extLst>
              <a:ext uri="{FF2B5EF4-FFF2-40B4-BE49-F238E27FC236}">
                <a16:creationId xmlns:a16="http://schemas.microsoft.com/office/drawing/2014/main" id="{D2B49DB9-3783-4CF7-94BA-AB3A845FD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-Slide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E4DF4-6375-4FE7-B913-6C0DF4824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“Arial 54 pt. Insert </a:t>
            </a:r>
            <a:br>
              <a:rPr lang="en-US"/>
            </a:br>
            <a:r>
              <a:rPr lang="en-US"/>
              <a:t>Quotation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E19FD94-9CCB-4316-89B6-A2DF772E846C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© 2023 THE MITRE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140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Insert_Phot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17AC25-F717-4983-94F5-E8A87163D49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To add background image: </a:t>
            </a:r>
            <a:br>
              <a:rPr lang="en-US"/>
            </a:br>
            <a:r>
              <a:rPr lang="en-US"/>
              <a:t>1. Navigate to FJ: Images </a:t>
            </a:r>
            <a:br>
              <a:rPr lang="en-US"/>
            </a:br>
            <a:r>
              <a:rPr lang="en-US"/>
              <a:t>2. Select a photo from the featured gallery, “Images for PPT Cover Slides” </a:t>
            </a:r>
            <a:br>
              <a:rPr lang="en-US"/>
            </a:br>
            <a:r>
              <a:rPr lang="en-US"/>
              <a:t>3. Save the desired image to your computer or desired location. </a:t>
            </a:r>
            <a:br>
              <a:rPr lang="en-US"/>
            </a:br>
            <a:r>
              <a:rPr lang="en-US"/>
              <a:t>4. Next, click on the icon &amp; choose image from the saved location. </a:t>
            </a:r>
            <a:br>
              <a:rPr lang="en-US"/>
            </a:br>
            <a:r>
              <a:rPr lang="en-US"/>
              <a:t>5. Insert image.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458720"/>
            <a:ext cx="10238874" cy="776708"/>
          </a:xfrm>
        </p:spPr>
        <p:txBody>
          <a:bodyPr anchor="b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891232"/>
            <a:ext cx="5201349" cy="29975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00, 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BAFCE-37DF-C848-A96E-2E4CDBC39F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1" y="3385170"/>
            <a:ext cx="5714999" cy="398567"/>
          </a:xfrm>
          <a:prstGeom prst="rect">
            <a:avLst/>
          </a:prstGeom>
        </p:spPr>
        <p:txBody>
          <a:bodyPr lIns="91440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7" name="Picture 6" descr="MITRE Logo">
            <a:extLst>
              <a:ext uri="{FF2B5EF4-FFF2-40B4-BE49-F238E27FC236}">
                <a16:creationId xmlns:a16="http://schemas.microsoft.com/office/drawing/2014/main" id="{D2B49DB9-3783-4CF7-94BA-AB3A845FD6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4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85A4E-0F23-4F45-99A6-6448278FA42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0793"/>
            <a:ext cx="11277600" cy="69333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D90CE-67F6-4B4B-B71D-C7D5E38835C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209964"/>
            <a:ext cx="11277600" cy="5038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4B183-E242-4BEB-A0C8-856BF8515D5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4527" y="1243584"/>
            <a:ext cx="4572000" cy="5830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69352" y="1243584"/>
            <a:ext cx="4572000" cy="583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943122"/>
            <a:ext cx="4572000" cy="4305278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Layout_NoSub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2789C70E-D4F5-4539-825F-8102ABC684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527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473FA333-9240-48EF-A5C6-7ECA7313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88972" y="1507524"/>
            <a:ext cx="4572000" cy="4740876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EDA517-8260-4280-A7EC-5559C8218D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729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91482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105667" y="1243584"/>
            <a:ext cx="3619500" cy="602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Subheadline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6CCB086-36EF-4F8A-8FB2-EC29098B97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838" y="2005357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378EDB8-0740-4899-9053-3E5A2591CF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5300" y="2004733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0DBD197-6D2F-4C08-9281-235DD012C3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86250" y="2015140"/>
            <a:ext cx="3619500" cy="4233260"/>
          </a:xfrm>
        </p:spPr>
        <p:txBody>
          <a:bodyPr/>
          <a:lstStyle>
            <a:lvl1pPr>
              <a:defRPr b="0"/>
            </a:lvl1pPr>
            <a:lvl2pPr marL="352425" indent="-234950">
              <a:buFont typeface="Wingdings" panose="05000000000000000000" pitchFamily="2" charset="2"/>
              <a:buChar char="§"/>
              <a:defRPr/>
            </a:lvl2pPr>
            <a:lvl3pPr marL="457200" indent="-222250">
              <a:buFont typeface="Arial" panose="020B0604020202020204" pitchFamily="34" charset="0"/>
              <a:buChar char="‒"/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38DE22-45AE-4C21-8B18-7AE528A43EB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irlce Imag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3822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905250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722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9629775" y="1548439"/>
            <a:ext cx="1524000" cy="1524000"/>
          </a:xfrm>
          <a:prstGeom prst="rect">
            <a:avLst/>
          </a:prstGeom>
          <a:solidFill>
            <a:schemeClr val="tx2">
              <a:lumMod val="95000"/>
            </a:schemeClr>
          </a:solidFill>
          <a:ln w="38100">
            <a:solidFill>
              <a:schemeClr val="accent3"/>
            </a:solidFill>
            <a:miter lim="800000"/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914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49821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305035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9174480" y="3407221"/>
            <a:ext cx="256032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72CD6B6-9C07-420E-9231-F63233160B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476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F24A27-0605-44A5-AC6D-02C755F07B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50814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ADA441C-C4BE-4EAB-8819-5C78BDC65D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8426" y="3963531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708554F-2173-4A8D-B673-E68B1415F3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74480" y="3972535"/>
            <a:ext cx="2560320" cy="1233468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60724D-7DC9-41A3-B4D7-9EFE4E7F65A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-Slide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E4DF4-6375-4FE7-B913-6C0DF4824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428750" y="2397405"/>
            <a:ext cx="9334499" cy="175432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“Arial 54 pt. Insert </a:t>
            </a:r>
            <a:br>
              <a:rPr lang="en-US"/>
            </a:br>
            <a:r>
              <a:rPr lang="en-US"/>
              <a:t>Quotation Here”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A65E7-1949-48B7-B325-BBA635E86B7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390" y="391163"/>
            <a:ext cx="557700" cy="154923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D97154B2-6CF0-452F-924D-5819D4D42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4700" y="6487280"/>
            <a:ext cx="800100" cy="2518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E19FD94-9CCB-4316-89B6-A2DF772E846C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© 2023 THE MITRE CORPORATION. ALL RIGHTS RESERVED. FOR RELEASE TO </a:t>
            </a:r>
            <a:r>
              <a:rPr lang="en-US" err="1"/>
              <a:t>Af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0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lIns="91440" rIns="91440" anchor="ctr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36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747764"/>
            <a:ext cx="5524500" cy="11781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3" hasCustomPrompt="1"/>
          </p:nvPr>
        </p:nvSpPr>
        <p:spPr>
          <a:xfrm>
            <a:off x="457200" y="3079286"/>
            <a:ext cx="5522976" cy="316911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 marL="1097280" indent="-292608">
              <a:lnSpc>
                <a:spcPct val="100000"/>
              </a:lnSpc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6B16-28A0-4B86-897C-30382FC3EB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4200" y="1942092"/>
            <a:ext cx="4818450" cy="923330"/>
          </a:xfrm>
        </p:spPr>
        <p:txBody>
          <a:bodyPr>
            <a:spAutoFit/>
          </a:bodyPr>
          <a:lstStyle>
            <a:lvl1pPr>
              <a:defRPr sz="2800" cap="none" baseline="0"/>
            </a:lvl1pPr>
            <a:lvl2pPr marL="295275" indent="-285750">
              <a:buClr>
                <a:schemeClr val="accent3"/>
              </a:buClr>
              <a:buSzPct val="110000"/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“Click to edit text”</a:t>
            </a:r>
          </a:p>
          <a:p>
            <a:pPr lvl="1"/>
            <a:r>
              <a:rPr lang="en-US"/>
              <a:t>To have source text, hit the bullet indent button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2558DF-6B9E-4F30-9907-341ECFEE05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Quotes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8" y="381000"/>
            <a:ext cx="10287000" cy="69333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en-US" sz="3200" b="1" i="0" kern="1200" cap="none" baseline="0" dirty="0">
                <a:solidFill>
                  <a:schemeClr val="tx1"/>
                </a:solidFill>
                <a:latin typeface="+mn-lt"/>
                <a:ea typeface="Arial Narrow" charset="0"/>
                <a:cs typeface="Arial Narrow" charset="0"/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1243584"/>
            <a:ext cx="10286999" cy="49137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5541CB-C5CF-406B-A04F-B92D0DF858F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7200" y="1950142"/>
            <a:ext cx="5524500" cy="4298258"/>
          </a:xfrm>
        </p:spPr>
        <p:txBody>
          <a:bodyPr/>
          <a:lstStyle>
            <a:lvl1pPr>
              <a:buFontTx/>
              <a:buNone/>
              <a:defRPr cap="none" baseline="0"/>
            </a:lvl1pPr>
            <a:lvl2pPr marL="352425" indent="-342900">
              <a:buClr>
                <a:schemeClr val="accent3"/>
              </a:buClr>
              <a:buFont typeface="Arial" panose="020B0604020202020204" pitchFamily="34" charset="0"/>
              <a:buChar char="‒"/>
              <a:defRPr sz="1600" cap="none" baseline="0">
                <a:solidFill>
                  <a:schemeClr val="accent3"/>
                </a:solidFill>
              </a:defRPr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  <a:lvl5pPr marL="1203325" indent="0">
              <a:buFontTx/>
              <a:buNone/>
              <a:defRPr/>
            </a:lvl5pPr>
          </a:lstStyle>
          <a:p>
            <a:pPr lvl="0"/>
            <a:r>
              <a:rPr lang="en-US"/>
              <a:t>“Click to edit textbox text”</a:t>
            </a:r>
          </a:p>
          <a:p>
            <a:pPr lvl="1"/>
            <a:r>
              <a:rPr lang="en-US"/>
              <a:t>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F11A7-B65F-415E-B94A-A94E3E68351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lnSpc>
                <a:spcPct val="100000"/>
              </a:lnSpc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DB5DA-42BB-4CA2-904F-B5CFF726EB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A80F-4B09-474F-AC6A-0B559CF8FE7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30" hasCustomPrompt="1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video to placeholder or click on icon to place video from file.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9D446-8F95-48AE-89AE-FBA09C8C3FC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84048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0622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91912-0D51-4625-BCF6-2DC607E7F31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2055258"/>
            <a:ext cx="4389120" cy="4206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048032"/>
            <a:ext cx="5638800" cy="4213466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CD7E1-2D1F-45CC-8991-0AFB4CE00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30"/>
          </p:nvPr>
        </p:nvSpPr>
        <p:spPr>
          <a:xfrm>
            <a:off x="6835140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033182" y="1482602"/>
            <a:ext cx="4389120" cy="476579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110B8-B9E5-4246-B47F-CD94B48C5BC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4440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1A30-CC92-4726-A92B-33943355A58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5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2046425"/>
            <a:ext cx="9334500" cy="1382576"/>
          </a:xfrm>
        </p:spPr>
        <p:txBody>
          <a:bodyPr/>
          <a:lstStyle>
            <a:lvl1pPr algn="l">
              <a:lnSpc>
                <a:spcPct val="100000"/>
              </a:lnSpc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0BB03-948C-4A12-8DBC-361F0C66729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5630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96905"/>
            <a:ext cx="11277600" cy="693337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39801"/>
            <a:ext cx="112776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1219200" y="2220913"/>
            <a:ext cx="9715500" cy="372745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algn="ctr">
              <a:defRPr sz="1400" b="0" i="0">
                <a:solidFill>
                  <a:srgbClr val="0B2338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21966-19EA-4D11-9FC9-0C873119044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492902" y="1469403"/>
            <a:ext cx="15740" cy="466344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EFCD65FE-8E21-4D83-BA34-36B16ADDC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50142"/>
            <a:ext cx="5190417" cy="4264311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4907B-AB42-4085-A733-84543E3891E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221AF0-44E5-435A-A5F3-80703E0176B8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D3DE4E3-7AB4-4F9F-A21F-5ABD1FBFD442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5ACCE7-B0BD-4653-8D2D-FAC99EC5ABC7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0ABA0F-68A8-439D-9E59-6E822802F7B9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524500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497870" y="1469403"/>
            <a:ext cx="18642" cy="5523193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2010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37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489350-C810-F747-8618-803CE32AB6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1" name="Content Placeholder 12">
            <a:extLst>
              <a:ext uri="{FF2B5EF4-FFF2-40B4-BE49-F238E27FC236}">
                <a16:creationId xmlns:a16="http://schemas.microsoft.com/office/drawing/2014/main" id="{FFF08DC9-5516-C943-85E4-AF95CAA8B3CA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C6163C09-67F3-46C5-86D7-A7A826259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111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614CE4-CA70-4BC9-9A09-C7D82F30508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F3D3AA6-F496-48FD-B37C-CFD89D97114D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21F34B-1160-4557-9863-AE5D2033D5DD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2785919-2DE5-4BD9-8676-3E37BEF19754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9DA351-B5CC-4C16-B498-9DA5317EC3DB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Vertical_Extend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111" y="389583"/>
            <a:ext cx="7620000" cy="585216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243584"/>
            <a:ext cx="5602224" cy="35083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Slide Subtitle, Arial 24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94635" y="1780163"/>
            <a:ext cx="2297266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5245538"/>
            <a:ext cx="1714927" cy="76206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8500772" y="0"/>
            <a:ext cx="18288" cy="5998247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/>
          <p:cNvSpPr>
            <a:spLocks noGrp="1"/>
          </p:cNvSpPr>
          <p:nvPr>
            <p:ph sz="quarter" idx="23"/>
          </p:nvPr>
        </p:nvSpPr>
        <p:spPr>
          <a:xfrm>
            <a:off x="8487858" y="1907761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8738328" y="3257819"/>
            <a:ext cx="710472" cy="275858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2017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7569200" y="1803748"/>
            <a:ext cx="723450" cy="22985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2016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6172200" y="3203490"/>
            <a:ext cx="1714927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 algn="r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36"/>
          </p:nvPr>
        </p:nvSpPr>
        <p:spPr>
          <a:xfrm>
            <a:off x="7986918" y="5402443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12"/>
          <p:cNvSpPr>
            <a:spLocks noGrp="1"/>
          </p:cNvSpPr>
          <p:nvPr>
            <p:ph sz="quarter" idx="38"/>
          </p:nvPr>
        </p:nvSpPr>
        <p:spPr>
          <a:xfrm>
            <a:off x="7986918" y="3346405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3" name="Content Placeholder 12"/>
          <p:cNvSpPr>
            <a:spLocks noGrp="1"/>
          </p:cNvSpPr>
          <p:nvPr>
            <p:ph sz="quarter" idx="40"/>
          </p:nvPr>
        </p:nvSpPr>
        <p:spPr>
          <a:xfrm>
            <a:off x="8487858" y="4545414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3" hasCustomPrompt="1"/>
          </p:nvPr>
        </p:nvSpPr>
        <p:spPr>
          <a:xfrm>
            <a:off x="7569200" y="4428942"/>
            <a:ext cx="723450" cy="212222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44" hasCustomPrompt="1"/>
          </p:nvPr>
        </p:nvSpPr>
        <p:spPr>
          <a:xfrm>
            <a:off x="9094634" y="4422905"/>
            <a:ext cx="2268913" cy="73152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. 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8738328" y="5291009"/>
            <a:ext cx="710472" cy="221230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1CC5B96-EADC-144C-B345-5D69DE7E13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8811" y="3782139"/>
            <a:ext cx="2268913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sp>
        <p:nvSpPr>
          <p:cNvPr id="30" name="Content Placeholder 12">
            <a:extLst>
              <a:ext uri="{FF2B5EF4-FFF2-40B4-BE49-F238E27FC236}">
                <a16:creationId xmlns:a16="http://schemas.microsoft.com/office/drawing/2014/main" id="{36F3249E-7F49-2146-8A31-74BE6B6932AB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8481942" y="3940632"/>
            <a:ext cx="500940" cy="914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9A045578-08BA-467F-A528-43EAFE62D5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019" y="1947672"/>
            <a:ext cx="5190417" cy="4300728"/>
          </a:xfrm>
          <a:prstGeom prst="rect">
            <a:avLst/>
          </a:prstGeom>
        </p:spPr>
        <p:txBody>
          <a:bodyPr>
            <a:noAutofit/>
          </a:bodyPr>
          <a:lstStyle>
            <a:lvl5pPr marL="1097280" indent="-292608">
              <a:buFont typeface="Courier New" charset="0"/>
              <a:buChar char="o"/>
              <a:defRPr/>
            </a:lvl5pPr>
          </a:lstStyle>
          <a:p>
            <a:pPr lvl="1"/>
            <a:r>
              <a:rPr lang="en-US"/>
              <a:t>Second level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CE55179-E9D2-43F4-AFF0-971EB8B0153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5880C37-78FE-4CF8-A2D1-9F2096A9AD86}"/>
              </a:ext>
            </a:extLst>
          </p:cNvPr>
          <p:cNvSpPr/>
          <p:nvPr userDrawn="1"/>
        </p:nvSpPr>
        <p:spPr>
          <a:xfrm>
            <a:off x="8403336" y="18288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9981EC-B700-40AA-9BBB-FC70A2A99716}"/>
              </a:ext>
            </a:extLst>
          </p:cNvPr>
          <p:cNvSpPr/>
          <p:nvPr userDrawn="1"/>
        </p:nvSpPr>
        <p:spPr>
          <a:xfrm>
            <a:off x="8403336" y="323929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6CBAE5-196B-4DE0-83DB-84C7B9E8C8AE}"/>
              </a:ext>
            </a:extLst>
          </p:cNvPr>
          <p:cNvSpPr/>
          <p:nvPr userDrawn="1"/>
        </p:nvSpPr>
        <p:spPr>
          <a:xfrm>
            <a:off x="8390658" y="444518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29236D2-34B2-470A-A875-2D451B66B602}"/>
              </a:ext>
            </a:extLst>
          </p:cNvPr>
          <p:cNvSpPr/>
          <p:nvPr userDrawn="1"/>
        </p:nvSpPr>
        <p:spPr>
          <a:xfrm>
            <a:off x="8390636" y="5300914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-51955" y="3319397"/>
            <a:ext cx="12297875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924539" y="1079567"/>
            <a:ext cx="3502393" cy="83273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non.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35" y="2052951"/>
            <a:ext cx="3169526" cy="7857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 baseline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 non. 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883148" y="4869873"/>
            <a:ext cx="3502393" cy="1008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Arial 18 pt. </a:t>
            </a:r>
            <a:r>
              <a:rPr lang="en-US" err="1"/>
              <a:t>maecenas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non magna.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, </a:t>
            </a:r>
            <a:r>
              <a:rPr lang="en-US" err="1"/>
              <a:t>est</a:t>
            </a:r>
            <a:r>
              <a:rPr lang="en-US"/>
              <a:t> non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, nisi </a:t>
            </a:r>
            <a:r>
              <a:rPr lang="en-US" err="1"/>
              <a:t>erat</a:t>
            </a:r>
            <a:r>
              <a:rPr lang="en-US"/>
              <a:t>.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1"/>
          </p:nvPr>
        </p:nvSpPr>
        <p:spPr>
          <a:xfrm>
            <a:off x="4855492" y="1173805"/>
            <a:ext cx="9144" cy="214969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932867" y="3445093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2018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985343" y="3460258"/>
            <a:ext cx="787056" cy="239981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2019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73157" y="1065919"/>
            <a:ext cx="3672840" cy="1919124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7772399" y="3972048"/>
            <a:ext cx="3624019" cy="192024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None/>
              <a:defRPr sz="14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2" hasCustomPrompt="1"/>
          </p:nvPr>
        </p:nvSpPr>
        <p:spPr>
          <a:xfrm>
            <a:off x="6849773" y="2056237"/>
            <a:ext cx="1189328" cy="991352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 tIns="91440" anchor="t">
            <a:normAutofit/>
          </a:bodyPr>
          <a:lstStyle>
            <a:lvl1pPr marL="0" indent="0" algn="ctr">
              <a:buFont typeface="Arial" charset="0"/>
              <a:buNone/>
              <a:defRPr sz="1000" b="0" i="0" cap="none">
                <a:solidFill>
                  <a:srgbClr val="0B2338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Drag photo to placeholder or click on icon to place file from file.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AB02D0F-3CC6-6245-8DB2-80D316CCD2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71994" y="3879379"/>
            <a:ext cx="2063127" cy="54249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10000"/>
              </a:lnSpc>
              <a:buNone/>
              <a:defRPr sz="18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  <a:lvl2pPr marL="9525" indent="0">
              <a:buNone/>
              <a:tabLst/>
              <a:defRPr sz="18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/>
              <a:t>Secondary timeline event.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1D806-57EA-4AF1-804A-82512300C1B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184C264F-0E9F-491A-B9F1-689D83291E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35687" y="3202946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D05E11-516A-48DD-915D-750404B133B4}"/>
              </a:ext>
            </a:extLst>
          </p:cNvPr>
          <p:cNvSpPr/>
          <p:nvPr userDrawn="1"/>
        </p:nvSpPr>
        <p:spPr>
          <a:xfrm>
            <a:off x="696997" y="3200856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84C83-DCBA-4EA4-865C-08BB84947FEB}"/>
              </a:ext>
            </a:extLst>
          </p:cNvPr>
          <p:cNvSpPr/>
          <p:nvPr userDrawn="1"/>
        </p:nvSpPr>
        <p:spPr>
          <a:xfrm>
            <a:off x="2647040" y="3205097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07D54D-1928-453C-A10F-D11DAE69D5F4}"/>
              </a:ext>
            </a:extLst>
          </p:cNvPr>
          <p:cNvSpPr/>
          <p:nvPr userDrawn="1"/>
        </p:nvSpPr>
        <p:spPr>
          <a:xfrm>
            <a:off x="2747520" y="3323495"/>
            <a:ext cx="9144" cy="28008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42A626-EA4A-412E-BA23-217FD25FF006}"/>
              </a:ext>
            </a:extLst>
          </p:cNvPr>
          <p:cNvSpPr/>
          <p:nvPr userDrawn="1"/>
        </p:nvSpPr>
        <p:spPr>
          <a:xfrm>
            <a:off x="805702" y="298586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DB29EC-A6A1-4B64-ABB7-A5081788F7FD}"/>
              </a:ext>
            </a:extLst>
          </p:cNvPr>
          <p:cNvSpPr/>
          <p:nvPr userDrawn="1"/>
        </p:nvSpPr>
        <p:spPr>
          <a:xfrm>
            <a:off x="8771202" y="3295436"/>
            <a:ext cx="9144" cy="64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305A4E1B-C39C-40EC-B1B1-0EA162CF61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42318" y="3233347"/>
            <a:ext cx="148090" cy="150176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accent4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es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389C5EC8-26B5-4663-B314-DAAC656E73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749141" y="321400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6E3CE03-3EFE-4EAA-9C4F-718840AEC4F4}"/>
              </a:ext>
            </a:extLst>
          </p:cNvPr>
          <p:cNvSpPr/>
          <p:nvPr userDrawn="1"/>
        </p:nvSpPr>
        <p:spPr>
          <a:xfrm>
            <a:off x="6865399" y="3058930"/>
            <a:ext cx="914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05CF11-6079-4A46-9F66-36F69F7B6F4E}"/>
              </a:ext>
            </a:extLst>
          </p:cNvPr>
          <p:cNvSpPr/>
          <p:nvPr userDrawn="1"/>
        </p:nvSpPr>
        <p:spPr>
          <a:xfrm>
            <a:off x="4846984" y="1045413"/>
            <a:ext cx="9144" cy="2194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C22A85A3-DEB6-42BA-A2FF-9B8761594B0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66117" y="3205097"/>
            <a:ext cx="225425" cy="2286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>
              <a:defRPr sz="100" b="0" i="0">
                <a:solidFill>
                  <a:schemeClr val="tx2"/>
                </a:solidFill>
                <a:latin typeface="Arial Regular" charset="0"/>
                <a:ea typeface="Arial Regular" charset="0"/>
                <a:cs typeface="Arial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09A23BD-AEBB-4BB6-A3F7-B35D4EECB94E}"/>
              </a:ext>
            </a:extLst>
          </p:cNvPr>
          <p:cNvSpPr/>
          <p:nvPr userDrawn="1"/>
        </p:nvSpPr>
        <p:spPr>
          <a:xfrm>
            <a:off x="5309023" y="3394815"/>
            <a:ext cx="9144" cy="1097280"/>
          </a:xfrm>
          <a:prstGeom prst="rect">
            <a:avLst/>
          </a:prstGeom>
          <a:solidFill>
            <a:srgbClr val="D4D3D4"/>
          </a:solidFill>
          <a:ln>
            <a:solidFill>
              <a:srgbClr val="D4D3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E3EA8C-78AF-48A7-A538-DDBFC2B39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6" y="4615356"/>
            <a:ext cx="355600" cy="28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D9D0C-1FB8-436D-B167-7D9E3864B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912" y="4993711"/>
            <a:ext cx="496482" cy="48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3F905-A55F-4DFE-B71C-27C0AD7017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473F95A-71DA-4E3E-9617-D9C1EF720A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2152"/>
            <a:ext cx="6117336" cy="486327"/>
          </a:xfrm>
        </p:spPr>
        <p:txBody>
          <a:bodyPr/>
          <a:lstStyle>
            <a:lvl1pPr>
              <a:defRPr b="0"/>
            </a:lvl1pPr>
            <a:lvl2pPr>
              <a:defRPr/>
            </a:lvl2pPr>
            <a:lvl3pPr marL="0" indent="0">
              <a:buFontTx/>
              <a:buNone/>
              <a:defRPr/>
            </a:lvl3pPr>
            <a:lvl4pPr marL="346075" indent="0">
              <a:buFontTx/>
              <a:buNone/>
              <a:defRPr/>
            </a:lvl4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27621E69-3136-412D-9F02-7617ED327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" y="-32656"/>
            <a:ext cx="10394950" cy="1149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E1BCF-F049-4694-80D2-913C99FD7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04767"/>
            <a:ext cx="6117336" cy="486327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/>
              <a:t>email@mitre.org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104053-087A-439B-AB7E-3D867AA16C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9394" y="4510317"/>
            <a:ext cx="5645142" cy="485775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/>
              <a:t>@</a:t>
            </a:r>
            <a:r>
              <a:rPr lang="en-US" err="1"/>
              <a:t>TwitterHandle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AD7FCA-DE2C-4CCC-8673-38B74D10C4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9394" y="5063666"/>
            <a:ext cx="5647676" cy="511825"/>
          </a:xfrm>
        </p:spPr>
        <p:txBody>
          <a:bodyPr/>
          <a:lstStyle>
            <a:lvl2pPr>
              <a:defRPr b="0"/>
            </a:lvl2pPr>
          </a:lstStyle>
          <a:p>
            <a:pPr lvl="1"/>
            <a:r>
              <a:rPr lang="en-US"/>
              <a:t>linkedin.com/in/</a:t>
            </a:r>
            <a:r>
              <a:rPr lang="en-US" err="1"/>
              <a:t>firstnamelastname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_disclaimer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A9BEE-33FC-4028-A95F-D2A7B8D4D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497263"/>
            <a:ext cx="4765675" cy="58999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Project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33CC0-0812-4E22-B6BB-A0C1CC7F5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15200" y="5716007"/>
            <a:ext cx="4174376" cy="414204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5C892AD-B5C2-4E9D-A06B-A6C82AAA04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220" y="122237"/>
            <a:ext cx="11666481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>
                <a:solidFill>
                  <a:srgbClr val="FFFF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Presentation Option Only</a:t>
            </a:r>
            <a:br>
              <a:rPr lang="en-US"/>
            </a:br>
            <a:r>
              <a:rPr lang="en-US"/>
              <a:t>If needed, use this slide to add required contract or project information specific to your sponsor.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51AAF-6249-4F73-8776-E5F115F07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25221"/>
            <a:ext cx="4765675" cy="589995"/>
          </a:xfrm>
        </p:spPr>
        <p:txBody>
          <a:bodyPr/>
          <a:lstStyle/>
          <a:p>
            <a:pPr lvl="0"/>
            <a:r>
              <a:rPr lang="en-US"/>
              <a:t>Project Number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1EB0F6-AF25-4D65-BA70-6616444B81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736054"/>
            <a:ext cx="4765675" cy="590550"/>
          </a:xfrm>
        </p:spPr>
        <p:txBody>
          <a:bodyPr/>
          <a:lstStyle/>
          <a:p>
            <a:pPr lvl="0"/>
            <a:r>
              <a:rPr lang="en-US"/>
              <a:t>Disclaimer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442EE8-2D01-457F-96E2-EB3DA9BD68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331437"/>
            <a:ext cx="4765675" cy="611187"/>
          </a:xfrm>
        </p:spPr>
        <p:txBody>
          <a:bodyPr/>
          <a:lstStyle/>
          <a:p>
            <a:pPr lvl="1"/>
            <a:r>
              <a:rPr lang="en-US"/>
              <a:t>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31772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05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Divider Slide – Section Title 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477000"/>
            <a:ext cx="670505" cy="2438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6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045F3-7F02-B748-858E-C187C9C40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600"/>
            </a:lvl4pPr>
            <a:lvl5pPr marL="11477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  <a:lvl6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/>
            </a:lvl6pPr>
            <a:lvl7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7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34E3CA2-6739-474E-8D82-5BED10A0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4" name="Picture 3" descr="MITRE Logo MITRE">
            <a:extLst>
              <a:ext uri="{FF2B5EF4-FFF2-40B4-BE49-F238E27FC236}">
                <a16:creationId xmlns:a16="http://schemas.microsoft.com/office/drawing/2014/main" id="{62496D60-6A52-48ED-A36D-59816AB37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List_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086F48C-126B-4E0A-AED0-E786B5015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11277600" cy="693337"/>
          </a:xfrm>
        </p:spPr>
        <p:txBody>
          <a:bodyPr anchor="ctr"/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6B32392-5B55-403B-BA4E-35EE7D3DE15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191491"/>
            <a:ext cx="11277600" cy="5069823"/>
          </a:xfrm>
        </p:spPr>
        <p:txBody>
          <a:bodyPr>
            <a:noAutofit/>
          </a:bodyPr>
          <a:lstStyle>
            <a:lvl1pPr marL="225425" indent="-225425">
              <a:buFont typeface="Wingdings" panose="05000000000000000000" pitchFamily="2" charset="2"/>
              <a:buChar char="§"/>
              <a:defRPr b="0">
                <a:solidFill>
                  <a:schemeClr val="tx1"/>
                </a:solidFill>
              </a:defRPr>
            </a:lvl1pPr>
            <a:lvl2pPr marL="688975" indent="-344488"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033463" indent="-344488"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3pPr>
            <a:lvl4pPr marL="1033463" indent="-344488">
              <a:buFont typeface="Courier New" panose="02070309020205020404" pitchFamily="49" charset="0"/>
              <a:buChar char="o"/>
              <a:defRPr sz="2200">
                <a:solidFill>
                  <a:schemeClr val="tx1"/>
                </a:solidFill>
              </a:defRPr>
            </a:lvl4pPr>
            <a:lvl5pPr marL="1377950" indent="-238125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 marL="1603375" indent="-2254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79E39-B804-433D-A46E-6245A4354F4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0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32" y="1303655"/>
            <a:ext cx="9144000" cy="2009720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1000"/>
              </a:spcBef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" y="3446675"/>
            <a:ext cx="9144000" cy="56005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791879-EF0E-4A4B-8C65-7D96C9E4D6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832" y="4090988"/>
            <a:ext cx="5547360" cy="4572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/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67" name="Footer Placeholder 4">
            <a:extLst>
              <a:ext uri="{FF2B5EF4-FFF2-40B4-BE49-F238E27FC236}">
                <a16:creationId xmlns:a16="http://schemas.microsoft.com/office/drawing/2014/main" id="{E9E460F9-56F1-E546-BD12-3283FA51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0" y="6217920"/>
            <a:ext cx="5120640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© 2023 THE MITRE CORPORATION. FOR RELEASE TO AF.</a:t>
            </a:r>
          </a:p>
        </p:txBody>
      </p:sp>
      <p:sp>
        <p:nvSpPr>
          <p:cNvPr id="7" name="L-Shape 7">
            <a:extLst>
              <a:ext uri="{FF2B5EF4-FFF2-40B4-BE49-F238E27FC236}">
                <a16:creationId xmlns:a16="http://schemas.microsoft.com/office/drawing/2014/main" id="{CFC0854C-57DE-9242-98F0-D8D2BC1DD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0665172" y="-1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D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6DEFB773-8237-A54F-B786-B5C19211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15957"/>
            <a:ext cx="1550581" cy="1560820"/>
          </a:xfrm>
          <a:custGeom>
            <a:avLst/>
            <a:gdLst>
              <a:gd name="connsiteX0" fmla="*/ 0 w 1550581"/>
              <a:gd name="connsiteY0" fmla="*/ 0 h 1532133"/>
              <a:gd name="connsiteX1" fmla="*/ 305630 w 1550581"/>
              <a:gd name="connsiteY1" fmla="*/ 0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550581 w 1550581"/>
              <a:gd name="connsiteY3" fmla="*/ 1226503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32133"/>
              <a:gd name="connsiteX1" fmla="*/ 312115 w 1550581"/>
              <a:gd name="connsiteY1" fmla="*/ 285344 h 1532133"/>
              <a:gd name="connsiteX2" fmla="*/ 305630 w 1550581"/>
              <a:gd name="connsiteY2" fmla="*/ 1226503 h 1532133"/>
              <a:gd name="connsiteX3" fmla="*/ 1252266 w 1550581"/>
              <a:gd name="connsiteY3" fmla="*/ 1232988 h 1532133"/>
              <a:gd name="connsiteX4" fmla="*/ 1550581 w 1550581"/>
              <a:gd name="connsiteY4" fmla="*/ 1532133 h 1532133"/>
              <a:gd name="connsiteX5" fmla="*/ 0 w 1550581"/>
              <a:gd name="connsiteY5" fmla="*/ 1532133 h 1532133"/>
              <a:gd name="connsiteX6" fmla="*/ 0 w 1550581"/>
              <a:gd name="connsiteY6" fmla="*/ 0 h 1532133"/>
              <a:gd name="connsiteX0" fmla="*/ 0 w 1550581"/>
              <a:gd name="connsiteY0" fmla="*/ 0 h 1560820"/>
              <a:gd name="connsiteX1" fmla="*/ 312115 w 1550581"/>
              <a:gd name="connsiteY1" fmla="*/ 314031 h 1560820"/>
              <a:gd name="connsiteX2" fmla="*/ 305630 w 1550581"/>
              <a:gd name="connsiteY2" fmla="*/ 1255190 h 1560820"/>
              <a:gd name="connsiteX3" fmla="*/ 1252266 w 1550581"/>
              <a:gd name="connsiteY3" fmla="*/ 1261675 h 1560820"/>
              <a:gd name="connsiteX4" fmla="*/ 1550581 w 1550581"/>
              <a:gd name="connsiteY4" fmla="*/ 1560820 h 1560820"/>
              <a:gd name="connsiteX5" fmla="*/ 0 w 1550581"/>
              <a:gd name="connsiteY5" fmla="*/ 1560820 h 1560820"/>
              <a:gd name="connsiteX6" fmla="*/ 0 w 1550581"/>
              <a:gd name="connsiteY6" fmla="*/ 0 h 156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81" h="1560820">
                <a:moveTo>
                  <a:pt x="0" y="0"/>
                </a:moveTo>
                <a:lnTo>
                  <a:pt x="312115" y="314031"/>
                </a:lnTo>
                <a:cubicBezTo>
                  <a:pt x="309953" y="627751"/>
                  <a:pt x="307792" y="941470"/>
                  <a:pt x="305630" y="1255190"/>
                </a:cubicBezTo>
                <a:lnTo>
                  <a:pt x="1252266" y="1261675"/>
                </a:lnTo>
                <a:lnTo>
                  <a:pt x="1550581" y="1560820"/>
                </a:lnTo>
                <a:lnTo>
                  <a:pt x="0" y="1560820"/>
                </a:lnTo>
                <a:lnTo>
                  <a:pt x="0" y="0"/>
                </a:lnTo>
                <a:close/>
              </a:path>
            </a:pathLst>
          </a:custGeom>
          <a:solidFill>
            <a:srgbClr val="D4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9" name="Picture 9" descr="MITRE Logo MITRE Solving Problems For A Safer World">
            <a:extLst>
              <a:ext uri="{FF2B5EF4-FFF2-40B4-BE49-F238E27FC236}">
                <a16:creationId xmlns:a16="http://schemas.microsoft.com/office/drawing/2014/main" id="{1CA5B1A7-52FD-0C4B-8EDC-29DDE1809A0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9008288" y="6179127"/>
            <a:ext cx="2764612" cy="274320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1078AD4-A728-7E48-9B20-65DA12E532CA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52400" y="151155"/>
            <a:ext cx="8285213" cy="56005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Disclaimer: Use this title slide with gray framing device for print only.</a:t>
            </a:r>
          </a:p>
        </p:txBody>
      </p:sp>
    </p:spTree>
    <p:extLst>
      <p:ext uri="{BB962C8B-B14F-4D97-AF65-F5344CB8AC3E}">
        <p14:creationId xmlns:p14="http://schemas.microsoft.com/office/powerpoint/2010/main" val="37277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0"/>
            <a:ext cx="1133856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>
            <a:noAutofit/>
          </a:bodyPr>
          <a:lstStyle/>
          <a:p>
            <a:r>
              <a:rPr lang="en-US"/>
              <a:t>© 2023 THE MITRE CORPORATION. FOR RELEASE TO AF.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64F8F-2BF9-7D49-8924-6537913F6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1pPr marL="228600" indent="-2190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400" b="0"/>
            </a:lvl1pPr>
            <a:lvl2pPr marL="4572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000"/>
            </a:lvl2pPr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600"/>
            </a:lvl4pPr>
            <a:lvl5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MITRE Logo MITRE">
            <a:extLst>
              <a:ext uri="{FF2B5EF4-FFF2-40B4-BE49-F238E27FC236}">
                <a16:creationId xmlns:a16="http://schemas.microsoft.com/office/drawing/2014/main" id="{C571BE03-9705-4AAA-9A08-473E99D83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0" y="6400800"/>
            <a:ext cx="621792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2926080"/>
            <a:ext cx="10515600" cy="84023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36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98673CA4-0124-D543-9D8C-F7757A8D4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8" name="Picture 7" descr="MITRE Logo MITRE">
            <a:extLst>
              <a:ext uri="{FF2B5EF4-FFF2-40B4-BE49-F238E27FC236}">
                <a16:creationId xmlns:a16="http://schemas.microsoft.com/office/drawing/2014/main" id="{B8122F50-BD34-455A-A329-6FB6C127B3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500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67DA3E1-D040-1944-85D2-003542FF2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1500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F18B598-C082-C74A-9346-8C633AA97C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5983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9419" y="1550206"/>
            <a:ext cx="3429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A0E67A-35A8-1447-A809-38A53767F2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9419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2053C98-4C01-2E4B-AF37-0560723F3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900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C59416A6-836E-42E2-8BEA-49FE4D08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pic>
        <p:nvPicPr>
          <p:cNvPr id="21" name="Picture 20" descr="MITRE Logo MITRE">
            <a:extLst>
              <a:ext uri="{FF2B5EF4-FFF2-40B4-BE49-F238E27FC236}">
                <a16:creationId xmlns:a16="http://schemas.microsoft.com/office/drawing/2014/main" id="{BD877EDB-D96C-42D0-B0FC-693A45EF5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189" y="1626770"/>
            <a:ext cx="2008235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3596482"/>
            <a:ext cx="2560320" cy="5486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229878"/>
            <a:ext cx="2560320" cy="1371600"/>
          </a:xfrm>
          <a:prstGeom prst="rect">
            <a:avLst/>
          </a:prstGeom>
        </p:spPr>
        <p:txBody>
          <a:bodyPr lIns="45720" rIns="45720" anchor="t"/>
          <a:lstStyle>
            <a:lvl1pPr marL="0" indent="0" algn="ctr">
              <a:buFontTx/>
              <a:buNone/>
              <a:defRPr sz="1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1897" y="1626770"/>
            <a:ext cx="2008235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393C021-5AC6-A94D-9BD1-0FA03E26F9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5855" y="3596482"/>
            <a:ext cx="2560320" cy="5486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0720727-9B0D-5244-88F9-072619D781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5855" y="422987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1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3773" y="1626770"/>
            <a:ext cx="2008235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7C1A3A-3822-3442-AE4B-0662ED51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7731" y="3596482"/>
            <a:ext cx="2560320" cy="5486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DF9D5B3-8D42-594B-AD95-232B56795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731" y="422987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1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320B82-A8A9-8D41-B8D1-EC5AA4D742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8889" y="1626770"/>
            <a:ext cx="2008235" cy="17981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E9EC15-6DC7-6846-B173-CAE4228B5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12847" y="3596482"/>
            <a:ext cx="2560320" cy="54864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698B45-9A6E-DE4A-8222-D973B7A7D9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2847" y="422987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18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E721-2065-8640-9E19-F292A2EE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pic>
        <p:nvPicPr>
          <p:cNvPr id="26" name="Picture 25" descr="MITRE Logo MITRE">
            <a:extLst>
              <a:ext uri="{FF2B5EF4-FFF2-40B4-BE49-F238E27FC236}">
                <a16:creationId xmlns:a16="http://schemas.microsoft.com/office/drawing/2014/main" id="{CEAA93C5-7111-4F77-A278-1B39B0FC4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19F081-4D90-43C0-ADCE-D5E8CCB407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0213" y="1920875"/>
            <a:ext cx="113385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8" y="1371603"/>
            <a:ext cx="11342735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C07AC-D491-464A-B738-B75BEA97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28ADD787-583A-41A4-BBA8-ED5DEEEC9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8FA03-DDDE-497C-A242-7B9A2C102EF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34100" y="0"/>
            <a:ext cx="60579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3"/>
            <a:ext cx="5486400" cy="9144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" y="1463041"/>
            <a:ext cx="5486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 i="0" baseline="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" y="2514600"/>
            <a:ext cx="5486400" cy="3200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0848" y="6324600"/>
            <a:ext cx="4474733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© 2023 THE MITRE CORPORATION. FOR RELEASE TO AF.</a:t>
            </a:r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324D358A-1E19-4CD6-B31D-E8ADBA4EA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583B77-0D77-A34E-8283-81275F3E9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80" y="2971800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F98308-AFBC-E14C-A180-1231217F1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80" y="3593030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email@mitre.org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2210306-A808-2E4A-B31D-FFC4F65B2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7280" y="4214260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@</a:t>
            </a:r>
            <a:r>
              <a:rPr lang="en-US" err="1"/>
              <a:t>TwitterHandle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17D3CB-D2D4-6A49-BA33-1E044F035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4835491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linkedin.com</a:t>
            </a:r>
            <a:r>
              <a:rPr lang="en-US"/>
              <a:t>/in/</a:t>
            </a:r>
            <a:r>
              <a:rPr lang="en-US" err="1"/>
              <a:t>firstnamelastname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D159-FA7E-7946-A2E3-C277F421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pic>
        <p:nvPicPr>
          <p:cNvPr id="10" name="Picture 9" descr="MITRE Logo MITRE Solving Problems For A Safer World">
            <a:extLst>
              <a:ext uri="{FF2B5EF4-FFF2-40B4-BE49-F238E27FC236}">
                <a16:creationId xmlns:a16="http://schemas.microsoft.com/office/drawing/2014/main" id="{D23C0A56-A953-468F-9E5F-EDC4FC2B88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8984537" y="5880067"/>
            <a:ext cx="2764612" cy="274320"/>
          </a:xfrm>
          <a:prstGeom prst="rect">
            <a:avLst/>
          </a:prstGeom>
        </p:spPr>
      </p:pic>
      <p:pic>
        <p:nvPicPr>
          <p:cNvPr id="13" name="Picture 12" descr="Linkedin Logo, icon">
            <a:extLst>
              <a:ext uri="{FF2B5EF4-FFF2-40B4-BE49-F238E27FC236}">
                <a16:creationId xmlns:a16="http://schemas.microsoft.com/office/drawing/2014/main" id="{FC95A8AC-CCAE-4A4A-8478-7FEF6A955D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4926931"/>
            <a:ext cx="537633" cy="457200"/>
          </a:xfrm>
          <a:prstGeom prst="rect">
            <a:avLst/>
          </a:prstGeom>
        </p:spPr>
      </p:pic>
      <p:pic>
        <p:nvPicPr>
          <p:cNvPr id="20" name="Picture 19" descr="Twitter Logo, Icon">
            <a:extLst>
              <a:ext uri="{FF2B5EF4-FFF2-40B4-BE49-F238E27FC236}">
                <a16:creationId xmlns:a16="http://schemas.microsoft.com/office/drawing/2014/main" id="{587230FE-80E5-4954-8A18-405DEC9CEF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223" y="4145280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32" y="1303655"/>
            <a:ext cx="9144000" cy="2009720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1000"/>
              </a:spcBef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" y="3446675"/>
            <a:ext cx="9144000" cy="56005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A3D1CCA-73DE-0941-8F45-344E5CC605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834" y="4090988"/>
            <a:ext cx="4687887" cy="6286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1000"/>
              </a:spcBef>
              <a:buFontTx/>
              <a:buNone/>
              <a:defRPr sz="1800"/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55AACF5-EF00-CB42-823A-B94F99F73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0" y="6217920"/>
            <a:ext cx="5120640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10" name="Picture 9" descr="MITRE Logo MITRE Solving Problems For A Safer World">
            <a:extLst>
              <a:ext uri="{FF2B5EF4-FFF2-40B4-BE49-F238E27FC236}">
                <a16:creationId xmlns:a16="http://schemas.microsoft.com/office/drawing/2014/main" id="{EE35D647-412B-43F5-B738-2DBCD83BF2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13152" y="6172200"/>
            <a:ext cx="2764612" cy="274320"/>
          </a:xfrm>
          <a:prstGeom prst="rect">
            <a:avLst/>
          </a:prstGeom>
        </p:spPr>
      </p:pic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B43BD34-27FE-427A-A283-6BD434AED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592" y="274485"/>
            <a:ext cx="8656320" cy="56005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800" b="1">
                <a:solidFill>
                  <a:srgbClr val="FFFC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</a:t>
            </a:r>
            <a:r>
              <a:rPr lang="en-US" b="1"/>
              <a:t>Printing your PPT? Please use white PPT template options</a:t>
            </a:r>
            <a:r>
              <a:rPr lang="en-US"/>
              <a:t>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B952B70-437C-462C-AD52-0F77143BF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3520"/>
            <a:ext cx="1554480" cy="1554480"/>
          </a:xfrm>
          <a:prstGeom prst="rect">
            <a:avLst/>
          </a:prstGeom>
        </p:spPr>
      </p:pic>
      <p:pic>
        <p:nvPicPr>
          <p:cNvPr id="9" name="Picture 8" descr="A black rectangle with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CF182546-D092-4007-AC8E-7DB855065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520" y="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045F3-7F02-B748-858E-C187C9C40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600"/>
            </a:lvl4pPr>
            <a:lvl5pPr marL="11477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  <a:lvl6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/>
            </a:lvl6pPr>
            <a:lvl7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7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34E3CA2-6739-474E-8D82-5BED10A0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4" name="Picture 3" descr="MITRE Logo MITRE">
            <a:extLst>
              <a:ext uri="{FF2B5EF4-FFF2-40B4-BE49-F238E27FC236}">
                <a16:creationId xmlns:a16="http://schemas.microsoft.com/office/drawing/2014/main" id="{62496D60-6A52-48ED-A36D-59816AB37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No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876094" y="381000"/>
            <a:ext cx="2784886" cy="27640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>
            <a:lvl1pPr algn="ctr"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4684506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8492918" y="381000"/>
            <a:ext cx="2784886" cy="2764043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5612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074024" y="3390900"/>
            <a:ext cx="3616322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0893422" y="6485433"/>
            <a:ext cx="800100" cy="251853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48F8F-F2E8-4F73-9030-FB00A087F5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37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9BBD24B-BA71-4BF8-8506-D0B84537AE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8785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B79737-3312-4FC8-AC98-3A2E9BBF11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7197" y="3965934"/>
            <a:ext cx="3616325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F5D51-61E5-4B38-BE9B-7745F7365A2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2926080"/>
            <a:ext cx="10515600" cy="84023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36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0D2814-8536-D34E-9A51-F250DEB4F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7" name="Picture 6" descr="MITRE Logo MITRE">
            <a:extLst>
              <a:ext uri="{FF2B5EF4-FFF2-40B4-BE49-F238E27FC236}">
                <a16:creationId xmlns:a16="http://schemas.microsoft.com/office/drawing/2014/main" id="{CB7C18C8-DB61-4BC6-8ECE-0A8290898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500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67DA3E1-D040-1944-85D2-003542FF2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1500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F18B598-C082-C74A-9346-8C633AA97C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5983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9419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A0E67A-35A8-1447-A809-38A53767F2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9419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2053C98-4C01-2E4B-AF37-0560723F3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900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051A866-DE6C-844B-BBB6-8FAE73A09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20" name="Picture 19" descr="MITRE Logo MITRE">
            <a:extLst>
              <a:ext uri="{FF2B5EF4-FFF2-40B4-BE49-F238E27FC236}">
                <a16:creationId xmlns:a16="http://schemas.microsoft.com/office/drawing/2014/main" id="{EE91E640-6B77-4909-B48E-5B059D96C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189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1897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393C021-5AC6-A94D-9BD1-0FA03E26F9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5855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0720727-9B0D-5244-88F9-072619D781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5855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3773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7C1A3A-3822-3442-AE4B-0662ED51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7731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DF9D5B3-8D42-594B-AD95-232B56795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731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320B82-A8A9-8D41-B8D1-EC5AA4D742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8889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 dirty="0"/>
              <a:t>Drag photo to placeholder or click on icon to place photo from file.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E9EC15-6DC7-6846-B173-CAE4228B5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12847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698B45-9A6E-DE4A-8222-D973B7A7D9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2847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0DA7E-7A13-4EE5-BADC-D0CF8CE649D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26" name="Picture 25" descr="MITRE Logo MITRE">
            <a:extLst>
              <a:ext uri="{FF2B5EF4-FFF2-40B4-BE49-F238E27FC236}">
                <a16:creationId xmlns:a16="http://schemas.microsoft.com/office/drawing/2014/main" id="{9766B3B9-C0CA-48C8-A174-231AFCFFC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8" y="1371603"/>
            <a:ext cx="11342735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87593FF-48B4-A049-84B0-C3D11BE7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0528-D44C-4D0C-8A92-A13CA74469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768" y="1920240"/>
            <a:ext cx="113385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B6F752EB-8900-4CA9-A248-6B0738211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Left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4215-CB31-416D-AD8E-2EB300E4A45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34100" y="0"/>
            <a:ext cx="60579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3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" y="1463041"/>
            <a:ext cx="5486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" y="2514600"/>
            <a:ext cx="5486400" cy="3200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4752" y="6400800"/>
            <a:ext cx="4474733" cy="18288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835306B6-A974-4CBD-9CED-8D7F7CF55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BA225B-0116-4A98-9C1B-A993A2C29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FEB66-D58C-4868-8D7B-9EAE0C953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MITRE Logo MITRE">
            <a:extLst>
              <a:ext uri="{FF2B5EF4-FFF2-40B4-BE49-F238E27FC236}">
                <a16:creationId xmlns:a16="http://schemas.microsoft.com/office/drawing/2014/main" id="{4395E626-2FA1-4C00-BA38-05B43AD55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losing Slide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583B77-0D77-A34E-8283-81275F3E9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80" y="2971800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F98308-AFBC-E14C-A180-1231217F1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80" y="3593592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email@mitre.org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2210306-A808-2E4A-B31D-FFC4F65B2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7280" y="4215384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@</a:t>
            </a:r>
            <a:r>
              <a:rPr lang="en-US" err="1"/>
              <a:t>TwitterHandle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17D3CB-D2D4-6A49-BA33-1E044F035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4837176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linkedin.com</a:t>
            </a:r>
            <a:r>
              <a:rPr lang="en-US"/>
              <a:t>/in/</a:t>
            </a:r>
            <a:r>
              <a:rPr lang="en-US" err="1"/>
              <a:t>firstnamelastname</a:t>
            </a:r>
            <a:endParaRPr lang="en-US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75CEDAF-9B35-B244-BDC3-8E25466D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11" name="Picture 10" descr="MITRE Logo MITRE Solving Problems For A Safer World">
            <a:extLst>
              <a:ext uri="{FF2B5EF4-FFF2-40B4-BE49-F238E27FC236}">
                <a16:creationId xmlns:a16="http://schemas.microsoft.com/office/drawing/2014/main" id="{197662BA-51FE-4239-84D9-1379E66E8D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08287" y="5783710"/>
            <a:ext cx="2764613" cy="274320"/>
          </a:xfrm>
          <a:prstGeom prst="rect">
            <a:avLst/>
          </a:prstGeom>
        </p:spPr>
      </p:pic>
      <p:pic>
        <p:nvPicPr>
          <p:cNvPr id="7" name="Picture 6" descr="Linkedin Logo, Icon">
            <a:extLst>
              <a:ext uri="{FF2B5EF4-FFF2-40B4-BE49-F238E27FC236}">
                <a16:creationId xmlns:a16="http://schemas.microsoft.com/office/drawing/2014/main" id="{6AE61F59-87BC-46CF-ACD2-A5D8D7179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928616"/>
            <a:ext cx="537634" cy="457200"/>
          </a:xfrm>
          <a:prstGeom prst="rect">
            <a:avLst/>
          </a:prstGeom>
        </p:spPr>
      </p:pic>
      <p:pic>
        <p:nvPicPr>
          <p:cNvPr id="9" name="Picture 8" descr="Twitter Logo, icon">
            <a:extLst>
              <a:ext uri="{FF2B5EF4-FFF2-40B4-BE49-F238E27FC236}">
                <a16:creationId xmlns:a16="http://schemas.microsoft.com/office/drawing/2014/main" id="{D724F2F8-7DF9-4976-8E58-33CADC3485A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2" y="414223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0"/>
            <a:ext cx="1133856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>
            <a:noAutofit/>
          </a:bodyPr>
          <a:lstStyle/>
          <a:p>
            <a:r>
              <a:rPr lang="en-US"/>
              <a:t>© 2023 THE MITRE CORPORATION. FOR RELEASE TO AF.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64F8F-2BF9-7D49-8924-6537913F6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1pPr marL="228600" indent="-2190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400" b="0"/>
            </a:lvl1pPr>
            <a:lvl2pPr marL="4572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000"/>
            </a:lvl2pPr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600"/>
            </a:lvl4pPr>
            <a:lvl5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MITRE Logo MITRE">
            <a:extLst>
              <a:ext uri="{FF2B5EF4-FFF2-40B4-BE49-F238E27FC236}">
                <a16:creationId xmlns:a16="http://schemas.microsoft.com/office/drawing/2014/main" id="{C571BE03-9705-4AAA-9A08-473E99D83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34E3CA2-6739-474E-8D82-5BED10A0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4" name="Picture 3" descr="MITRE Logo MITRE">
            <a:extLst>
              <a:ext uri="{FF2B5EF4-FFF2-40B4-BE49-F238E27FC236}">
                <a16:creationId xmlns:a16="http://schemas.microsoft.com/office/drawing/2014/main" id="{62496D60-6A52-48ED-A36D-59816AB37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4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Blank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7C9F-14F4-4ECF-8292-C4068523692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, With 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46037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377" y="3903250"/>
            <a:ext cx="3439270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382826" y="3903250"/>
            <a:ext cx="3427206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8298629" y="3903250"/>
            <a:ext cx="3421788" cy="46373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388299"/>
            <a:ext cx="11277600" cy="656850"/>
          </a:xfrm>
        </p:spPr>
        <p:txBody>
          <a:bodyPr/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Title, Arial 32 Pt.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4370762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8281147" y="1386799"/>
            <a:ext cx="3427207" cy="2333737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>
                <a:solidFill>
                  <a:srgbClr val="0B2338"/>
                </a:solidFill>
              </a:defRPr>
            </a:lvl1pPr>
          </a:lstStyle>
          <a:p>
            <a:r>
              <a:rPr lang="en-US"/>
              <a:t>Drag photo to placeholder or click on icon to place photo from file. 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78FE3D0-043E-4E41-B23C-6B8EB88E02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375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3010D54-552B-4047-99A4-03DE23E68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1146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0B40436-66AC-4444-BF02-7E4752A291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70761" y="4431391"/>
            <a:ext cx="3439271" cy="1568450"/>
          </a:xfrm>
        </p:spPr>
        <p:txBody>
          <a:bodyPr>
            <a:noAutofit/>
          </a:bodyPr>
          <a:lstStyle>
            <a:lvl1pPr algn="ctr">
              <a:defRPr sz="2400" b="0" i="0" baseline="0"/>
            </a:lvl1pPr>
            <a:lvl2pPr>
              <a:defRPr sz="2400" b="0" i="0" baseline="0"/>
            </a:lvl2pPr>
            <a:lvl3pPr>
              <a:defRPr sz="2400" b="0" i="0" baseline="0"/>
            </a:lvl3pPr>
            <a:lvl4pPr>
              <a:defRPr sz="2400" b="0" i="0" baseline="0"/>
            </a:lvl4pPr>
            <a:lvl5pPr>
              <a:defRPr sz="2400" b="0" i="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BC3F3B-A551-47E1-A36B-1028268BB92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4" y="6518444"/>
            <a:ext cx="557700" cy="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7F9F-3202-B443-A87A-BDA16F4A1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32" y="1303655"/>
            <a:ext cx="9144000" cy="2009720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1000"/>
              </a:spcBef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FF059-95DD-D442-8A2F-BA0EC6593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832" y="3446675"/>
            <a:ext cx="9144000" cy="56005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7A3D1CCA-73DE-0941-8F45-344E5CC605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834" y="4090988"/>
            <a:ext cx="4687887" cy="62865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1000"/>
              </a:spcBef>
              <a:buFontTx/>
              <a:buNone/>
              <a:defRPr sz="1800"/>
            </a:lvl1pPr>
          </a:lstStyle>
          <a:p>
            <a:pPr lvl="0"/>
            <a:r>
              <a:rPr lang="en-US"/>
              <a:t>Click to edit date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C55AACF5-EF00-CB42-823A-B94F99F73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5920" y="6217920"/>
            <a:ext cx="5120640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10" name="Picture 9" descr="MITRE Logo MITRE Solving Problems For A Safer World">
            <a:extLst>
              <a:ext uri="{FF2B5EF4-FFF2-40B4-BE49-F238E27FC236}">
                <a16:creationId xmlns:a16="http://schemas.microsoft.com/office/drawing/2014/main" id="{EE35D647-412B-43F5-B738-2DBCD83BF2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13152" y="6172200"/>
            <a:ext cx="2764612" cy="274320"/>
          </a:xfrm>
          <a:prstGeom prst="rect">
            <a:avLst/>
          </a:prstGeom>
        </p:spPr>
      </p:pic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B43BD34-27FE-427A-A283-6BD434AED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592" y="274485"/>
            <a:ext cx="8656320" cy="56005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800" b="1">
                <a:solidFill>
                  <a:srgbClr val="FFFC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Disclaimer: </a:t>
            </a:r>
            <a:r>
              <a:rPr lang="en-US" b="1"/>
              <a:t>Printing your PPT? Please use white PPT template options</a:t>
            </a:r>
            <a:r>
              <a:rPr lang="en-US"/>
              <a:t>.</a:t>
            </a:r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B952B70-437C-462C-AD52-0F77143BF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520"/>
            <a:ext cx="1554480" cy="1554480"/>
          </a:xfrm>
          <a:prstGeom prst="rect">
            <a:avLst/>
          </a:prstGeom>
        </p:spPr>
      </p:pic>
      <p:pic>
        <p:nvPicPr>
          <p:cNvPr id="9" name="Picture 8" descr="A black rectangle with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CF182546-D092-4007-AC8E-7DB855065E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3045F3-7F02-B748-858E-C187C9C40B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600"/>
            </a:lvl4pPr>
            <a:lvl5pPr marL="11477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  <a:lvl6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/>
            </a:lvl6pPr>
            <a:lvl7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7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34E3CA2-6739-474E-8D82-5BED10A03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  <p:pic>
        <p:nvPicPr>
          <p:cNvPr id="4" name="Picture 3" descr="MITRE Logo MITRE">
            <a:extLst>
              <a:ext uri="{FF2B5EF4-FFF2-40B4-BE49-F238E27FC236}">
                <a16:creationId xmlns:a16="http://schemas.microsoft.com/office/drawing/2014/main" id="{62496D60-6A52-48ED-A36D-59816AB37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727B-F77C-0F4F-B8FC-A3CB54F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7BA89-147B-D544-859D-FE2871473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2926080"/>
            <a:ext cx="10515600" cy="84023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36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80D2814-8536-D34E-9A51-F250DEB4F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7" name="Picture 6" descr="MITRE Logo MITRE">
            <a:extLst>
              <a:ext uri="{FF2B5EF4-FFF2-40B4-BE49-F238E27FC236}">
                <a16:creationId xmlns:a16="http://schemas.microsoft.com/office/drawing/2014/main" id="{CB7C18C8-DB61-4BC6-8ECE-0A8290898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5681" y="6400800"/>
            <a:ext cx="622739" cy="182880"/>
          </a:xfrm>
        </p:spPr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500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67DA3E1-D040-1944-85D2-003542FF2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81500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F18B598-C082-C74A-9346-8C633AA97C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75983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49419" y="1550206"/>
            <a:ext cx="3429000" cy="2286000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AA0E67A-35A8-1447-A809-38A53767F2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9419" y="4001580"/>
            <a:ext cx="3429000" cy="5486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2053C98-4C01-2E4B-AF37-0560723F3D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43900" y="4612675"/>
            <a:ext cx="3429000" cy="146304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3051A866-DE6C-844B-BBB6-8FAE73A09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20" name="Picture 19" descr="MITRE Logo MITRE">
            <a:extLst>
              <a:ext uri="{FF2B5EF4-FFF2-40B4-BE49-F238E27FC236}">
                <a16:creationId xmlns:a16="http://schemas.microsoft.com/office/drawing/2014/main" id="{EE91E640-6B77-4909-B48E-5B059D96C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4 Imag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5A26-5C6D-EC41-9CCE-45E62FA8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06AFF-6AE6-2148-8EFD-0A0D751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5A1935-EBF2-EE49-BBE2-D24AFDB53F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189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4B615-5089-6946-81B9-FEB564842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768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F16AD19-C929-F44A-BFE7-11AC7698C3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768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663AFA1-4018-124B-B57A-CD0B7B430A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51897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393C021-5AC6-A94D-9BD1-0FA03E26F9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5855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D0720727-9B0D-5244-88F9-072619D781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75855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9A67101-E2AC-154F-B4BD-7A37C1BAD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73773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7C1A3A-3822-3442-AE4B-0662ED5193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97731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DF9D5B3-8D42-594B-AD95-232B567951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97731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E320B82-A8A9-8D41-B8D1-EC5AA4D7422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8889" y="1626770"/>
            <a:ext cx="2008235" cy="179817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>
            <a:noAutofit/>
          </a:bodyPr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Drag photo to placeholder or click on icon to place photo from file.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DE9EC15-6DC7-6846-B173-CAE4228B5D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12847" y="3596482"/>
            <a:ext cx="2560320" cy="457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D698B45-9A6E-DE4A-8222-D973B7A7D9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12847" y="4155248"/>
            <a:ext cx="2560320" cy="1371600"/>
          </a:xfrm>
          <a:prstGeom prst="rect">
            <a:avLst/>
          </a:prstGeom>
        </p:spPr>
        <p:txBody>
          <a:bodyPr lIns="45720" rIns="45720"/>
          <a:lstStyle>
            <a:lvl1pPr marL="0" indent="0" algn="ctr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0DA7E-7A13-4EE5-BADC-D0CF8CE649D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pic>
        <p:nvPicPr>
          <p:cNvPr id="26" name="Picture 25" descr="MITRE Logo MITRE">
            <a:extLst>
              <a:ext uri="{FF2B5EF4-FFF2-40B4-BE49-F238E27FC236}">
                <a16:creationId xmlns:a16="http://schemas.microsoft.com/office/drawing/2014/main" id="{9766B3B9-C0CA-48C8-A174-231AFCFFC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4A46-05BF-A841-BC00-9302A006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26610-DBD4-D344-A666-CFB7A80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262862-06CB-F44F-8EE1-F0B31A2F6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8" y="1371603"/>
            <a:ext cx="11342735" cy="4937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87593FF-48B4-A049-84B0-C3D11BE7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50528-D44C-4D0C-8A92-A13CA74469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768" y="1920240"/>
            <a:ext cx="113385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B6F752EB-8900-4CA9-A248-6B0738211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Left with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E4215-CB31-416D-AD8E-2EB300E4A45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34100" y="0"/>
            <a:ext cx="60579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2C41C-34E8-584A-9E38-7D484F8D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D82A-7C42-3240-B76E-866CBD27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3"/>
            <a:ext cx="5486400" cy="91440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6D1765-314D-D44C-9CDF-CB6E787852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" y="1463041"/>
            <a:ext cx="54864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566A9E-3756-1344-8736-0BE04C434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" y="2514600"/>
            <a:ext cx="5486400" cy="3200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7E905-3A2F-7A47-B6B2-2C14131A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4752" y="6400800"/>
            <a:ext cx="4474733" cy="18288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© 2023 THE MITRE CORPORATION. FOR RELEASE TO AF.</a:t>
            </a:r>
          </a:p>
        </p:txBody>
      </p:sp>
      <p:pic>
        <p:nvPicPr>
          <p:cNvPr id="9" name="Picture 8" descr="MITRE Logo MITRE">
            <a:extLst>
              <a:ext uri="{FF2B5EF4-FFF2-40B4-BE49-F238E27FC236}">
                <a16:creationId xmlns:a16="http://schemas.microsoft.com/office/drawing/2014/main" id="{835306B6-A974-4CBD-9CED-8D7F7CF55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BA225B-0116-4A98-9C1B-A993A2C29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2023 THE MITRE CORPORATION. FOR RELEASE TO AF.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8FEB66-D58C-4868-8D7B-9EAE0C953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MITRE Logo MITRE">
            <a:extLst>
              <a:ext uri="{FF2B5EF4-FFF2-40B4-BE49-F238E27FC236}">
                <a16:creationId xmlns:a16="http://schemas.microsoft.com/office/drawing/2014/main" id="{4395E626-2FA1-4C00-BA38-05B43AD55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64967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losing Slide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583B77-0D77-A34E-8283-81275F3E9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97280" y="2971800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CF98308-AFBC-E14C-A180-1231217F1E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80" y="3593592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email@mitre.org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2210306-A808-2E4A-B31D-FFC4F65B2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7280" y="4215384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/>
              <a:t>@</a:t>
            </a:r>
            <a:r>
              <a:rPr lang="en-US" err="1"/>
              <a:t>TwitterHandle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17D3CB-D2D4-6A49-BA33-1E044F0352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" y="4837176"/>
            <a:ext cx="7071360" cy="548640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r>
              <a:rPr lang="en-US" err="1"/>
              <a:t>linkedin.com</a:t>
            </a:r>
            <a:r>
              <a:rPr lang="en-US"/>
              <a:t>/in/</a:t>
            </a:r>
            <a:r>
              <a:rPr lang="en-US" err="1"/>
              <a:t>firstnamelastname</a:t>
            </a:r>
            <a:endParaRPr lang="en-US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75CEDAF-9B35-B244-BDC3-8E25466D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pic>
        <p:nvPicPr>
          <p:cNvPr id="11" name="Picture 10" descr="MITRE Logo MITRE Solving Problems For A Safer World">
            <a:extLst>
              <a:ext uri="{FF2B5EF4-FFF2-40B4-BE49-F238E27FC236}">
                <a16:creationId xmlns:a16="http://schemas.microsoft.com/office/drawing/2014/main" id="{197662BA-51FE-4239-84D9-1379E66E8D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08287" y="5783710"/>
            <a:ext cx="276461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6E9DB-266A-DC4C-81FD-63DDDAA3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63ED-5365-0347-943C-46237B9951C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0FE17-69E8-9440-A7AF-AC1659ED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0"/>
            <a:ext cx="1133856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D53F-9797-B141-B5E7-AB9CB133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368" y="6400800"/>
            <a:ext cx="8817264" cy="182880"/>
          </a:xfrm>
        </p:spPr>
        <p:txBody>
          <a:bodyPr>
            <a:noAutofit/>
          </a:bodyPr>
          <a:lstStyle/>
          <a:p>
            <a:r>
              <a:rPr lang="en-US"/>
              <a:t>© 2023 THE MITRE CORPORATION. FOR RELEASE TO AF.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164F8F-2BF9-7D49-8924-6537913F6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20" y="1371600"/>
            <a:ext cx="11338560" cy="4572000"/>
          </a:xfrm>
        </p:spPr>
        <p:txBody>
          <a:bodyPr/>
          <a:lstStyle>
            <a:lvl1pPr marL="228600" indent="-21907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400" b="0"/>
            </a:lvl1pPr>
            <a:lvl2pPr marL="4572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2000"/>
            </a:lvl2pPr>
            <a:lvl3pPr marL="690563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800"/>
            </a:lvl3pPr>
            <a:lvl4pPr marL="914400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 sz="1600"/>
            </a:lvl4pPr>
            <a:lvl5pPr marL="1138238" indent="-228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MITRE Logo MITRE">
            <a:extLst>
              <a:ext uri="{FF2B5EF4-FFF2-40B4-BE49-F238E27FC236}">
                <a16:creationId xmlns:a16="http://schemas.microsoft.com/office/drawing/2014/main" id="{C571BE03-9705-4AAA-9A08-473E99D83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6327648"/>
            <a:ext cx="7117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Arial 24 pt. Edit master text styles</a:t>
            </a:r>
          </a:p>
          <a:p>
            <a:pPr lvl="1"/>
            <a:r>
              <a:rPr lang="en-US"/>
              <a:t>Arial 24 PT. Second level</a:t>
            </a:r>
          </a:p>
          <a:p>
            <a:pPr lvl="2"/>
            <a:r>
              <a:rPr lang="en-US"/>
              <a:t>Arial 24 PT. Third level</a:t>
            </a:r>
          </a:p>
          <a:p>
            <a:pPr lvl="3"/>
            <a:r>
              <a:rPr lang="en-US"/>
              <a:t>Arial 24 PT. Fourth level</a:t>
            </a:r>
          </a:p>
          <a:p>
            <a:pPr lvl="4"/>
            <a:r>
              <a:rPr lang="en-US"/>
              <a:t>Arial 22 PT. Fifth level</a:t>
            </a:r>
          </a:p>
          <a:p>
            <a:pPr lvl="5"/>
            <a:r>
              <a:rPr lang="en-US"/>
              <a:t>Arial 18 PT. Sixth level</a:t>
            </a:r>
          </a:p>
          <a:p>
            <a:pPr lvl="6"/>
            <a:r>
              <a:rPr lang="en-US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2023 THE MITRE CORPORATION. ALL RIGHTS RESERVED. FOR RELEASE to AF.</a:t>
            </a:r>
          </a:p>
        </p:txBody>
      </p:sp>
    </p:spTree>
    <p:extLst>
      <p:ext uri="{BB962C8B-B14F-4D97-AF65-F5344CB8AC3E}">
        <p14:creationId xmlns:p14="http://schemas.microsoft.com/office/powerpoint/2010/main" val="425314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Wingdings" panose="05000000000000000000" pitchFamily="2" charset="2"/>
        <a:buChar char="§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1277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8C14A-20CD-D344-A1D8-47FECE9E9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2445"/>
            <a:ext cx="11277600" cy="504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Arial 24 pt. Edit master text styles</a:t>
            </a:r>
          </a:p>
          <a:p>
            <a:pPr lvl="1"/>
            <a:r>
              <a:rPr lang="en-US"/>
              <a:t>Arial 24 PT. Second level</a:t>
            </a:r>
          </a:p>
          <a:p>
            <a:pPr lvl="2"/>
            <a:r>
              <a:rPr lang="en-US"/>
              <a:t>Arial 24 PT. Third level</a:t>
            </a:r>
          </a:p>
          <a:p>
            <a:pPr lvl="3"/>
            <a:r>
              <a:rPr lang="en-US"/>
              <a:t>Arial 24 PT. Fourth level</a:t>
            </a:r>
          </a:p>
          <a:p>
            <a:pPr lvl="4"/>
            <a:r>
              <a:rPr lang="en-US"/>
              <a:t>Arial 22 PT. Fifth level</a:t>
            </a:r>
          </a:p>
          <a:p>
            <a:pPr lvl="5"/>
            <a:r>
              <a:rPr lang="en-US"/>
              <a:t>Arial 18 PT. Sixth level</a:t>
            </a:r>
          </a:p>
          <a:p>
            <a:pPr lvl="6"/>
            <a:r>
              <a:rPr lang="en-US"/>
              <a:t>Arial 16 PT. 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34700" y="6487280"/>
            <a:ext cx="800100" cy="25185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marL="0" algn="r" defTabSz="914400" rtl="0" eaLnBrk="1" latinLnBrk="0" hangingPunct="1">
              <a:defRPr lang="en-US" sz="800" kern="1200" cap="all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2F552B-1952-B44E-8CAB-5705F0ACD2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82DF8D3-2BEA-4C2B-A83D-F7B226434259}"/>
              </a:ext>
            </a:extLst>
          </p:cNvPr>
          <p:cNvSpPr txBox="1">
            <a:spLocks/>
          </p:cNvSpPr>
          <p:nvPr userDrawn="1"/>
        </p:nvSpPr>
        <p:spPr>
          <a:xfrm>
            <a:off x="3919122" y="6523689"/>
            <a:ext cx="4353756" cy="215444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>
              <a:defRPr sz="800" cap="all" baseline="0">
                <a:solidFill>
                  <a:schemeClr val="tx2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© 2023 THE MITRE CORPORATION. ALL RIGHTS RESERVED. FOR RELEASE TO </a:t>
            </a:r>
            <a:r>
              <a:rPr lang="en-US" dirty="0" err="1"/>
              <a:t>af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5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67" r:id="rId3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defRPr sz="2400" b="1" i="0" kern="1200" cap="none" baseline="0">
          <a:solidFill>
            <a:schemeClr val="tx2"/>
          </a:solidFill>
          <a:latin typeface="+mn-lt"/>
          <a:ea typeface="Arial Narrow" charset="0"/>
          <a:cs typeface="Arial Narrow" charset="0"/>
        </a:defRPr>
      </a:lvl1pPr>
      <a:lvl2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/>
        <a:buNone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2pPr>
      <a:lvl3pPr marL="238125" indent="-2381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3pPr>
      <a:lvl4pPr marL="693738" marR="0" indent="-347663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lang="en-US" sz="2400" b="0" i="0" kern="120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4pPr>
      <a:lvl5pPr marL="1543050" marR="0" indent="-33972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95000"/>
        <a:buFont typeface="Wingdings" panose="05000000000000000000" pitchFamily="2" charset="2"/>
        <a:buChar char="§"/>
        <a:tabLst/>
        <a:defRPr lang="en-US" sz="2200" b="0" i="0" kern="1200" baseline="0" dirty="0" smtClean="0">
          <a:solidFill>
            <a:schemeClr val="tx2"/>
          </a:solidFill>
          <a:latin typeface="+mn-lt"/>
          <a:ea typeface="Arial Narrow" charset="0"/>
          <a:cs typeface="Arial Narrow" charset="0"/>
        </a:defRPr>
      </a:lvl5pPr>
      <a:lvl6pPr marL="1947863" marR="0" indent="-2317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10000"/>
        <a:buFont typeface="Wingdings" panose="05000000000000000000" pitchFamily="2" charset="2"/>
        <a:buChar char="§"/>
        <a:tabLst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2290763" indent="-223838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136392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6">
          <p15:clr>
            <a:srgbClr val="F26B43"/>
          </p15:clr>
        </p15:guide>
        <p15:guide id="2" pos="288">
          <p15:clr>
            <a:srgbClr val="F26B43"/>
          </p15:clr>
        </p15:guide>
        <p15:guide id="25" pos="7392">
          <p15:clr>
            <a:srgbClr val="F26B43"/>
          </p15:clr>
        </p15:guide>
        <p15:guide id="26" orient="horz" pos="3936">
          <p15:clr>
            <a:srgbClr val="F26B43"/>
          </p15:clr>
        </p15:guide>
        <p15:guide id="27" orient="horz" pos="240">
          <p15:clr>
            <a:srgbClr val="F26B43"/>
          </p15:clr>
        </p15:guide>
        <p15:guide id="28" orient="horz" pos="4248">
          <p15:clr>
            <a:srgbClr val="F26B43"/>
          </p15:clr>
        </p15:guide>
        <p15:guide id="29" pos="3840">
          <p15:clr>
            <a:srgbClr val="F26B43"/>
          </p15:clr>
        </p15:guide>
        <p15:guide id="30" orient="horz" pos="4200">
          <p15:clr>
            <a:srgbClr val="F26B43"/>
          </p15:clr>
        </p15:guide>
        <p15:guide id="31" orient="horz" pos="4128">
          <p15:clr>
            <a:srgbClr val="F26B43"/>
          </p15:clr>
        </p15:guide>
        <p15:guide id="32" orient="horz" pos="9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E923-D905-8B4E-8992-45E91023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7529" y="6400800"/>
            <a:ext cx="620891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A2CC-40DE-704F-AD8E-AE00A98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365760"/>
            <a:ext cx="1133856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E48C3-0F6C-DE42-BCD7-E58E059CA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7A4B0-99F8-2B4A-9FCE-DFD4168F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71600"/>
            <a:ext cx="1133856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5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cap="none" baseline="0" dirty="0">
          <a:solidFill>
            <a:schemeClr val="tx2"/>
          </a:solidFill>
          <a:latin typeface="+mn-lt"/>
          <a:ea typeface="+mj-ea"/>
          <a:cs typeface="Arial Narrow" charset="0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400" b="0" i="0" kern="1200" cap="none" baseline="0" dirty="0">
          <a:solidFill>
            <a:schemeClr val="tx2"/>
          </a:solidFill>
          <a:latin typeface="+mn-lt"/>
          <a:ea typeface="+mn-ea"/>
          <a:cs typeface="Arial Narrow" charset="0"/>
        </a:defRPr>
      </a:lvl1pPr>
      <a:lvl2pPr marL="466725" indent="-2428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0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2pPr>
      <a:lvl3pPr marL="690563" indent="-2301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tabLst/>
        <a:defRPr lang="en-US" sz="18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3pPr>
      <a:lvl4pPr marL="914400" indent="-23018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tabLst/>
        <a:defRPr lang="en-US" sz="16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4pPr>
      <a:lvl5pPr marL="1138238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tabLst/>
        <a:defRPr lang="en-US" sz="1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864">
          <p15:clr>
            <a:srgbClr val="F26B43"/>
          </p15:clr>
        </p15:guide>
        <p15:guide id="3" pos="7416">
          <p15:clr>
            <a:srgbClr val="F26B43"/>
          </p15:clr>
        </p15:guide>
        <p15:guide id="4" pos="264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E923-D905-8B4E-8992-45E91023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1" y="6400800"/>
            <a:ext cx="62273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A2CC-40DE-704F-AD8E-AE00A98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65760"/>
            <a:ext cx="1133856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D3792-0FB5-BC4E-8A86-9CB3EDA9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71600"/>
            <a:ext cx="11338851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724A7B-1CCF-7447-B0FA-CDCAC098C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cap="none" baseline="0" dirty="0">
          <a:solidFill>
            <a:schemeClr val="tx2"/>
          </a:solidFill>
          <a:latin typeface="+mn-lt"/>
          <a:ea typeface="+mj-ea"/>
          <a:cs typeface="Arial Narrow" charset="0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400" b="0" i="0" kern="1200" cap="none" baseline="0" dirty="0">
          <a:solidFill>
            <a:schemeClr val="tx2"/>
          </a:solidFill>
          <a:latin typeface="+mn-lt"/>
          <a:ea typeface="+mn-ea"/>
          <a:cs typeface="Arial Narrow" charset="0"/>
        </a:defRPr>
      </a:lvl1pPr>
      <a:lvl2pPr marL="466725" indent="-22383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0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2pPr>
      <a:lvl3pPr marL="690563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8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6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4pPr>
      <a:lvl5pPr marL="1138238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840">
          <p15:clr>
            <a:srgbClr val="F26B43"/>
          </p15:clr>
        </p15:guide>
        <p15:guide id="3" pos="7416">
          <p15:clr>
            <a:srgbClr val="F26B43"/>
          </p15:clr>
        </p15:guide>
        <p15:guide id="4" pos="264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81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E923-D905-8B4E-8992-45E91023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1" y="6400800"/>
            <a:ext cx="62273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ECF63ED-5365-0347-943C-46237B995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A2CC-40DE-704F-AD8E-AE00A98F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65760"/>
            <a:ext cx="11338560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D3792-0FB5-BC4E-8A86-9CB3EDA9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71600"/>
            <a:ext cx="11338851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3724A7B-1CCF-7447-B0FA-CDCAC098C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7368" y="6400800"/>
            <a:ext cx="8817264" cy="1828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© 2023 THE MITRE CORPORATION. FOR RELEASE TO AF.</a:t>
            </a:r>
          </a:p>
        </p:txBody>
      </p:sp>
    </p:spTree>
    <p:extLst>
      <p:ext uri="{BB962C8B-B14F-4D97-AF65-F5344CB8AC3E}">
        <p14:creationId xmlns:p14="http://schemas.microsoft.com/office/powerpoint/2010/main" val="31753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cap="none" baseline="0" dirty="0">
          <a:solidFill>
            <a:schemeClr val="tx2"/>
          </a:solidFill>
          <a:latin typeface="+mn-lt"/>
          <a:ea typeface="+mj-ea"/>
          <a:cs typeface="Arial Narrow" charset="0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400" b="0" i="0" kern="1200" cap="none" baseline="0" dirty="0">
          <a:solidFill>
            <a:schemeClr val="tx2"/>
          </a:solidFill>
          <a:latin typeface="+mn-lt"/>
          <a:ea typeface="+mn-ea"/>
          <a:cs typeface="Arial Narrow" charset="0"/>
        </a:defRPr>
      </a:lvl1pPr>
      <a:lvl2pPr marL="466725" indent="-22383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anose="05000000000000000000" pitchFamily="2" charset="2"/>
        <a:buChar char="§"/>
        <a:defRPr lang="en-US" sz="20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2pPr>
      <a:lvl3pPr marL="690563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8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6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4pPr>
      <a:lvl5pPr marL="1138238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Wingdings" pitchFamily="2" charset="2"/>
        <a:buChar char="§"/>
        <a:defRPr lang="en-US" sz="1400" b="0" i="0" kern="1200" baseline="0" dirty="0">
          <a:solidFill>
            <a:schemeClr val="tx2"/>
          </a:solidFill>
          <a:latin typeface="+mn-lt"/>
          <a:ea typeface="+mn-ea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3840">
          <p15:clr>
            <a:srgbClr val="F26B43"/>
          </p15:clr>
        </p15:guide>
        <p15:guide id="3" pos="7416">
          <p15:clr>
            <a:srgbClr val="F26B43"/>
          </p15:clr>
        </p15:guide>
        <p15:guide id="4" pos="264">
          <p15:clr>
            <a:srgbClr val="F26B43"/>
          </p15:clr>
        </p15:guide>
        <p15:guide id="5" orient="horz" pos="4104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20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orient="horz" pos="81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F79B0-1505-F248-AB54-0328D1BA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72DAE-06C1-C24D-9D67-1FB502905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25D4E-2BDC-7A43-9BF2-167DC7D4B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FC08-F99E-B24F-A8E1-FA5D1B62D55A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E6FD-D613-9945-935D-6E16E0EAB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8323-B13C-E544-B7FE-1602A47D0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4A982A-11D8-7E41-BE70-AC83EB7260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1 (Data, Installation and Mission Support)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35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CE Base Optimization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workflow &amp; efficiency of the base by understanding the tasks required vs available resources (situational awareness)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maintain &amp; exercise (analysis) a digital twin of the base to decrease uncertainty and improve base ops.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CF4C3AA-2560-8C6C-C13A-711B3E07ACFA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954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User Story 10 (Data,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2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Common Data Architecture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common data architecture for contracting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what I'm buying and can acquire faster, more accurate, and interoperable by design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35D7A1E-85F1-08C1-2A8F-7BB5FA4D060B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1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User Story 11 (Data,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939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Semantic Informed Certification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and find information in any ecosystem via semantics &amp; context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design &amp; certification acceptance criteria faster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68BAC9A-2D81-4376-DA71-E7EE4C8B1492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0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User Story 12 (Data,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35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Analysis Informed Decisions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accomplish tech analysis &amp; evaluation of a system design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make fast, confident, traceable decisions regarding airworthiness, cyber analysis, safety, risk, and other considerations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BB482FB-657C-C92A-8253-7AF6150D260A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9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User Story 13 (Data,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635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Digital Thread Based Reviews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Acquisition Professional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digital thread with consistency &amp; traceability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conduct model-based tech &amp; milestone reviews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4412880-8EF5-E629-C776-2DFC5EC74F87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6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14 (Data, Sustainment)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41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Early Acquisition Availability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support manager in early acquisition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requirements for reliability/maintainability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operational availability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4407B21-81F1-FFA2-4648-EA4CC59A4E61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76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15 (Data, Sustainment)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26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Tail # specific Maintenance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Sustainment professional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tail number specific flight and maintenance data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conduct predictive, individualized tailored maintenance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7D1D937-5234-BCDD-60E8-BB4A9A72A245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9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16 (Data, Product Support Data Cataloging)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20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Preventative Maintenance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 Research Analyst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Efficiently build predictive failure models with standard data formats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Preventative maintenance can be the norm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92E0F8C-35D4-BDC0-A721-9D184DC0E0B3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9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17 (Data, Test)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279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Industry OT Representation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OT tester of a prime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system users &amp; designers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represents user requirements (not only design requirements)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A608EFA-35C3-7621-2D44-1EC7170DB47B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9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18 (Data, Test)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800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Production Digital Twin Informed Test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Tester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uncertainty in a production digital twin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develop test &amp; acceptance criteria to craft optimal test programs, and understand test envelopes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A0334D4-2A34-A25A-D5B2-382182854AB8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86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19 (IDE, Installation and Mission Support)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24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Installation Commander SA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Commander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real-time situational awareness of base infrastructure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what models/data are in the IDE and I can manage mission capable status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4ED16E5-D826-55A4-CDCF-5F5B7A9DE1A9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1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 (Data, Installation and Mission Support)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852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Logistics Deployment Response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Readiness Lead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complete visibility into inventory, real-time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 rapid response force deployment packages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0AC11DA-C5E3-E403-E668-DB9327F05060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20 (IDE, Installation and Mission Support)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366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Pre-formalized Sandbox Innovating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68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Pre-contract Digital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access a sandbox that mimics the government / industry environment that I will need to work within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innovate and test solution pathways without ATO, cyber, etc. approval (possibly reusing already approved aspects)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23073249-E0FA-273F-F93A-15ECCB6F0B6F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67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21 (IDE, Invention)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Inclusive </a:t>
            </a:r>
            <a:r>
              <a:rPr lang="en-US" sz="2800" b="1" dirty="0" err="1"/>
              <a:t>AoA</a:t>
            </a:r>
            <a:r>
              <a:rPr lang="en-US" sz="2800" b="1" dirty="0"/>
              <a:t>/Investment Alignment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Program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across industry and government in the same environment on a developing technology (e.g. system models, behaviors, scenarios)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have inclusive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tradespace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(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with aligned investments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6D7570A-8FAE-17AA-5720-A82D2B619B93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4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22 (IDE, Performance Modeling and Design)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24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IP Protection/Information Sharing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my IP is secure when collaborating with government or industry partners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improve interdependent activities and deliver more information to the government.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99DF380-E7C6-6857-8FCE-40B24A39A25F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1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23 (IDE, Performance Modeling and Design)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03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Role Based Access IDE Definition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Manager, Engineer, and Cost Analyst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government &amp; contractors collaborate within a role-based access environment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perpetual, sufficiently capable environment can be defined (case study of what is MVP) with IP controls to build trust in model-based collaboration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BC57973-4B07-F05C-F8A9-51C9B4D8AD82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5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24 (IDE, Performance Modeling and Design)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610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IP Protection Aligned w/ASOT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and Industry Design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an environment that can control IP while providing an ASOT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federated, multi-designer model (function, analysis, etc.) can be governed with IP control - MVP demo on ASOT governance &amp; distributed "ownership"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7E8AC8D-9841-5315-B2A1-9EB71355DE7C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1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25 (IDE, Production)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558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Supply Chain Visibility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/ Industry 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controlled environment to provide supply chain visibility to real-time status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manage production schedules/deliveries through as-designed vs as-built representations (quality-based supply chain optimization)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41368384-C0ED-3402-561A-2B3B34E76BA3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0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26 (IDE, Product Support Data Cataloging)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612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Bring Your Own Logistics Data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/ Industry 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in the industry /government environment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bring my data (e.g. BOMs) into their PLM/LOG-IT/etc. CM or logistics system via standards or an interface layer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D41FED9-6E5B-4808-5B44-EE502AB3402A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26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27 (IDE, Product Support Data Cataloging)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62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Automated Metrics Reporting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/ Industry 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 data across disparate networks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Automate standard reporting and metrics benefitting both parties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9664D15-6A12-E37F-FD85-06048651410D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3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28 (IDE,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00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Integration for </a:t>
            </a:r>
            <a:r>
              <a:rPr lang="en-US" sz="2800" b="1" dirty="0" err="1"/>
              <a:t>Streamling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/ Industry 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system descriptive and analytical/M&amp;S models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visibility across system performance analysis and streamline tech reviews (separate IDEs but common data standards, lexicons, validation… mirrors of each other)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FA063B0-C53A-F127-CBE8-3E16AAB4FD72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29 (IDE, Systems Engineering and Requirements Decomposition)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621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Acquisition Risk Management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and ensure sufficient quality of engineering products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validate and manage acquisition risks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CB21288-C562-FE1A-AE2D-5859997BEF69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4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3 (Data, Invention)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048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Government Research Transition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Researcher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&amp; transition tech to program using models &amp; data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clear understanding between prime/integrator &amp; gov researcher regarding gaps, requirements, and opportunities.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8790268-4BDC-4A22-AA65-9E76FC6B96B9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30 (IDE, Sustainment)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34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3D Models for Maintenance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Engineer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maintainers access to 3D models and repair instructions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less ambiguity; and I have a vehicle for maintenance / inspection history &amp; feedback on mx procedures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D6501C3-B427-DBCE-CD7A-751D3FE0BE2B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73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31 (IDE, Sustainment)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830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Operational Data for Better Reliability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Manufacturer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operational maintenance data &amp; configuration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enable better support maintainability and reliability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EDCCF44E-B64A-757C-F630-FA17B8BF4BD2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32 (IDE, Test)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7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Improved Data Discoverability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/ Industry Stakeholder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visibility and discoverability of data being used by other functional communities (government and contractor)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data use and data reuse open pathways to better modeling quality and efficiency 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C76957B-499E-22B0-42B5-DAB920DB993E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23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0" y="303340"/>
            <a:ext cx="116874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User Story 33 (IDE, Test)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773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Predictive Analysis for Optimized Test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7349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capability to execute predictive analytics 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execute test faster and optimize testing envelope/test plans to minimize physical testing (not via virtual performance test)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BA394F3D-EC26-0E80-0CC9-EEE68D956348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4 (Data, Invention)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39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Industry Data Receipt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real-world performance data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do M&amp;S and design more accurately for next gen systems.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FB149CB-0189-33FE-19A3-BBD544347245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5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5 (Data, Performance Modeling and Design)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02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Modeling Entirety 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Modeling Analyst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utilize MSL data</a:t>
            </a:r>
            <a:endParaRPr 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model the entirety of the system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FDEF41E-BCF7-C837-C5C8-539622036723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02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6 (Data, Performance Modeling and Design)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944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Industry ATO Consistency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accurate Authorization to Operate (ATO) and Risk Management Framework (RMF) models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leverage consistent reciprocity, policies, and procedures across industry partners and different programs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939A6CD-00F5-F5AA-31D3-4077401C910A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92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7 (Data, Production)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341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Product Line Visibility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full operational visibility of my product lines &amp; schedules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accurately forecast schedule and delivery impacts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7E009EA-BE78-527A-4617-86AC7BD536A6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97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8 (Data, Production)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506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Industry/Supplier Data Exchange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Partner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for data exchange with suppliers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visibility of part status/schedule/quality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3123C01-90E7-4C73-446E-4F85A11B31CF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4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56CC6D-29B1-023D-43B9-D0678FFE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User Story 9 (Data, Production)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21A4E-6182-E82F-1515-266390DCE559}"/>
              </a:ext>
            </a:extLst>
          </p:cNvPr>
          <p:cNvSpPr/>
          <p:nvPr/>
        </p:nvSpPr>
        <p:spPr>
          <a:xfrm>
            <a:off x="1425676" y="1472627"/>
            <a:ext cx="7688825" cy="5325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84653B-53E7-80F7-5EC3-A307E23C5D82}"/>
              </a:ext>
            </a:extLst>
          </p:cNvPr>
          <p:cNvCxnSpPr>
            <a:cxnSpLocks/>
          </p:cNvCxnSpPr>
          <p:nvPr/>
        </p:nvCxnSpPr>
        <p:spPr>
          <a:xfrm flipV="1">
            <a:off x="1425677" y="1963393"/>
            <a:ext cx="7688824" cy="72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275175-F02C-33EF-E117-BEE2D091833C}"/>
              </a:ext>
            </a:extLst>
          </p:cNvPr>
          <p:cNvSpPr txBox="1"/>
          <p:nvPr/>
        </p:nvSpPr>
        <p:spPr>
          <a:xfrm>
            <a:off x="2816276" y="1440173"/>
            <a:ext cx="4364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Informed </a:t>
            </a:r>
            <a:r>
              <a:rPr lang="en-US" sz="2800" b="1" dirty="0" err="1"/>
              <a:t>AoAs</a:t>
            </a:r>
            <a:r>
              <a:rPr lang="en-US" sz="2800" b="1" dirty="0"/>
              <a:t> (Production)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9C4D-8D89-E60E-9BDC-5B4E6415EA25}"/>
              </a:ext>
            </a:extLst>
          </p:cNvPr>
          <p:cNvSpPr txBox="1"/>
          <p:nvPr/>
        </p:nvSpPr>
        <p:spPr>
          <a:xfrm>
            <a:off x="1425676" y="2211349"/>
            <a:ext cx="55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61DEC8-B6BD-7911-996B-919ED3DDD42A}"/>
              </a:ext>
            </a:extLst>
          </p:cNvPr>
          <p:cNvSpPr txBox="1"/>
          <p:nvPr/>
        </p:nvSpPr>
        <p:spPr>
          <a:xfrm>
            <a:off x="1435507" y="1907300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A26C5-DF97-83BC-B430-B5ED4DB4853B}"/>
              </a:ext>
            </a:extLst>
          </p:cNvPr>
          <p:cNvSpPr txBox="1"/>
          <p:nvPr/>
        </p:nvSpPr>
        <p:spPr>
          <a:xfrm>
            <a:off x="1435506" y="3091511"/>
            <a:ext cx="76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production data from previous acquisitions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ADA29-4AD5-0A5E-B927-BFB9880411A6}"/>
              </a:ext>
            </a:extLst>
          </p:cNvPr>
          <p:cNvCxnSpPr>
            <a:cxnSpLocks/>
          </p:cNvCxnSpPr>
          <p:nvPr/>
        </p:nvCxnSpPr>
        <p:spPr>
          <a:xfrm>
            <a:off x="1425677" y="2775932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31D9B7-A63B-1669-EE1C-009C1D76660D}"/>
              </a:ext>
            </a:extLst>
          </p:cNvPr>
          <p:cNvSpPr txBox="1"/>
          <p:nvPr/>
        </p:nvSpPr>
        <p:spPr>
          <a:xfrm>
            <a:off x="1435506" y="2746436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075C77-1A05-F5A7-16F5-42D3ADE295CC}"/>
              </a:ext>
            </a:extLst>
          </p:cNvPr>
          <p:cNvSpPr txBox="1"/>
          <p:nvPr/>
        </p:nvSpPr>
        <p:spPr>
          <a:xfrm>
            <a:off x="1425677" y="5216474"/>
            <a:ext cx="7688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better informed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AoA's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risk analyses</a:t>
            </a:r>
            <a:endParaRPr lang="en-US" sz="2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2A3B0F-E324-3AEF-34B5-B05CC58C5F93}"/>
              </a:ext>
            </a:extLst>
          </p:cNvPr>
          <p:cNvCxnSpPr>
            <a:cxnSpLocks/>
          </p:cNvCxnSpPr>
          <p:nvPr/>
        </p:nvCxnSpPr>
        <p:spPr>
          <a:xfrm>
            <a:off x="1425677" y="4874464"/>
            <a:ext cx="768882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DA6A7B-20A8-77D7-DE6B-8CF9CBDB4749}"/>
              </a:ext>
            </a:extLst>
          </p:cNvPr>
          <p:cNvSpPr txBox="1"/>
          <p:nvPr/>
        </p:nvSpPr>
        <p:spPr>
          <a:xfrm>
            <a:off x="1435506" y="4888398"/>
            <a:ext cx="350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91521490-33B7-ACA8-DED3-4A15FB54B928}"/>
              </a:ext>
            </a:extLst>
          </p:cNvPr>
          <p:cNvSpPr txBox="1"/>
          <p:nvPr/>
        </p:nvSpPr>
        <p:spPr>
          <a:xfrm>
            <a:off x="3646771" y="6581001"/>
            <a:ext cx="4898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B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Approved for public release; reference PAIRS case AFMC-2024-0002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96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9000">
        <p15:prstTrans prst="pageCurlDouble"/>
      </p:transition>
    </mc:Choice>
    <mc:Fallback xmlns="">
      <p:transition spd="slow" advClick="0" advTm="9000">
        <p:fade/>
      </p:transition>
    </mc:Fallback>
  </mc:AlternateContent>
</p:sld>
</file>

<file path=ppt/theme/theme1.xml><?xml version="1.0" encoding="utf-8"?>
<a:theme xmlns:a="http://schemas.openxmlformats.org/drawingml/2006/main" name="10_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9B32F7E3-CE6D-5C46-842F-86634E92939C}" vid="{950EEBA9-D1AB-E140-A9A3-658BF17AC9C6}"/>
    </a:ext>
  </a:extLst>
</a:theme>
</file>

<file path=ppt/theme/theme2.xml><?xml version="1.0" encoding="utf-8"?>
<a:theme xmlns:a="http://schemas.openxmlformats.org/drawingml/2006/main" name="5_Office Theme">
  <a:themeElements>
    <a:clrScheme name="Custom 7">
      <a:dk1>
        <a:srgbClr val="FFFFFF"/>
      </a:dk1>
      <a:lt1>
        <a:srgbClr val="0B2338"/>
      </a:lt1>
      <a:dk2>
        <a:srgbClr val="FFFFFF"/>
      </a:dk2>
      <a:lt2>
        <a:srgbClr val="0B2338"/>
      </a:lt2>
      <a:accent1>
        <a:srgbClr val="005B93"/>
      </a:accent1>
      <a:accent2>
        <a:srgbClr val="FFF601"/>
      </a:accent2>
      <a:accent3>
        <a:srgbClr val="87DEFF"/>
      </a:accent3>
      <a:accent4>
        <a:srgbClr val="7E8284"/>
      </a:accent4>
      <a:accent5>
        <a:srgbClr val="F7901E"/>
      </a:accent5>
      <a:accent6>
        <a:srgbClr val="C1CD23"/>
      </a:accent6>
      <a:hlink>
        <a:srgbClr val="25ACFF"/>
      </a:hlink>
      <a:folHlink>
        <a:srgbClr val="8E78D6"/>
      </a:folHlink>
    </a:clrScheme>
    <a:fontScheme name="MITRE_2020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23A32DC7-15D6-834E-826D-56B02371948C}" vid="{280FB76C-CEFF-AB4B-8AB8-3D8442354527}"/>
    </a:ext>
  </a:extLst>
</a:theme>
</file>

<file path=ppt/theme/theme3.xml><?xml version="1.0" encoding="utf-8"?>
<a:theme xmlns:a="http://schemas.openxmlformats.org/drawingml/2006/main" name="White Print MITRE">
  <a:themeElements>
    <a:clrScheme name="LB-1">
      <a:dk1>
        <a:srgbClr val="000000"/>
      </a:dk1>
      <a:lt1>
        <a:srgbClr val="FFFFFF"/>
      </a:lt1>
      <a:dk2>
        <a:srgbClr val="0E2641"/>
      </a:dk2>
      <a:lt2>
        <a:srgbClr val="E5EEEF"/>
      </a:lt2>
      <a:accent1>
        <a:srgbClr val="335EAC"/>
      </a:accent1>
      <a:accent2>
        <a:srgbClr val="167FAC"/>
      </a:accent2>
      <a:accent3>
        <a:srgbClr val="6E7881"/>
      </a:accent3>
      <a:accent4>
        <a:srgbClr val="238541"/>
      </a:accent4>
      <a:accent5>
        <a:srgbClr val="D3442E"/>
      </a:accent5>
      <a:accent6>
        <a:srgbClr val="5D499E"/>
      </a:accent6>
      <a:hlink>
        <a:srgbClr val="0068DA"/>
      </a:hlink>
      <a:folHlink>
        <a:srgbClr val="FF2D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RE-PPT-template-16x9-white-2023-v1.potx" id="{0A09C912-C3EB-4425-B6D1-E7F057D75633}" vid="{079556D6-EFC5-4FBD-B88C-433607D68208}"/>
    </a:ext>
  </a:extLst>
</a:theme>
</file>

<file path=ppt/theme/theme4.xml><?xml version="1.0" encoding="utf-8"?>
<a:theme xmlns:a="http://schemas.openxmlformats.org/drawingml/2006/main" name="2_Blue MITRE">
  <a:themeElements>
    <a:clrScheme name="DB_theme">
      <a:dk1>
        <a:srgbClr val="E6E6E6"/>
      </a:dk1>
      <a:lt1>
        <a:srgbClr val="0D2541"/>
      </a:lt1>
      <a:dk2>
        <a:srgbClr val="FFFFFF"/>
      </a:dk2>
      <a:lt2>
        <a:srgbClr val="000000"/>
      </a:lt2>
      <a:accent1>
        <a:srgbClr val="8FD8F8"/>
      </a:accent1>
      <a:accent2>
        <a:srgbClr val="FEFB00"/>
      </a:accent2>
      <a:accent3>
        <a:srgbClr val="488DC9"/>
      </a:accent3>
      <a:accent4>
        <a:srgbClr val="4FB96E"/>
      </a:accent4>
      <a:accent5>
        <a:srgbClr val="FF6D2B"/>
      </a:accent5>
      <a:accent6>
        <a:srgbClr val="8E7FB9"/>
      </a:accent6>
      <a:hlink>
        <a:srgbClr val="0068DA"/>
      </a:hlink>
      <a:folHlink>
        <a:srgbClr val="FF2D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TRE-PPT-template-16x9-blue-2023-v1.potx" id="{140460EB-8154-48CD-85C8-4C4E284883A2}" vid="{6F02E2FC-9E69-4123-84EE-6C64931662FD}"/>
    </a:ext>
  </a:extLst>
</a:theme>
</file>

<file path=ppt/theme/theme5.xml><?xml version="1.0" encoding="utf-8"?>
<a:theme xmlns:a="http://schemas.openxmlformats.org/drawingml/2006/main" name="1_Blue MITRE">
  <a:themeElements>
    <a:clrScheme name="DB_theme">
      <a:dk1>
        <a:srgbClr val="E6E6E6"/>
      </a:dk1>
      <a:lt1>
        <a:srgbClr val="0D2541"/>
      </a:lt1>
      <a:dk2>
        <a:srgbClr val="FFFFFF"/>
      </a:dk2>
      <a:lt2>
        <a:srgbClr val="000000"/>
      </a:lt2>
      <a:accent1>
        <a:srgbClr val="8FD8F8"/>
      </a:accent1>
      <a:accent2>
        <a:srgbClr val="FEFB00"/>
      </a:accent2>
      <a:accent3>
        <a:srgbClr val="488DC9"/>
      </a:accent3>
      <a:accent4>
        <a:srgbClr val="4FB96E"/>
      </a:accent4>
      <a:accent5>
        <a:srgbClr val="FF6D2B"/>
      </a:accent5>
      <a:accent6>
        <a:srgbClr val="8E7FB9"/>
      </a:accent6>
      <a:hlink>
        <a:srgbClr val="0068DA"/>
      </a:hlink>
      <a:folHlink>
        <a:srgbClr val="FF2D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TRE-PPT-template-16x9-blue-2023-v1.potx" id="{140460EB-8154-48CD-85C8-4C4E284883A2}" vid="{6F02E2FC-9E69-4123-84EE-6C64931662F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5048</Words>
  <Application>Microsoft Office PowerPoint</Application>
  <PresentationFormat>Widescreen</PresentationFormat>
  <Paragraphs>462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Arial Regular</vt:lpstr>
      <vt:lpstr>Arial-BoldMT</vt:lpstr>
      <vt:lpstr>Calibri</vt:lpstr>
      <vt:lpstr>Courier New</vt:lpstr>
      <vt:lpstr>Tahoma</vt:lpstr>
      <vt:lpstr>Wingdings</vt:lpstr>
      <vt:lpstr>10_Office Theme</vt:lpstr>
      <vt:lpstr>5_Office Theme</vt:lpstr>
      <vt:lpstr>White Print MITRE</vt:lpstr>
      <vt:lpstr>2_Blue MITRE</vt:lpstr>
      <vt:lpstr>1_Blue MITRE</vt:lpstr>
      <vt:lpstr>2_Office Theme</vt:lpstr>
      <vt:lpstr>User Story 1 (Data, Installation and Mission Support)</vt:lpstr>
      <vt:lpstr>User Story 2 (Data, Installation and Mission Support)</vt:lpstr>
      <vt:lpstr>User Story 3 (Data, Invention)</vt:lpstr>
      <vt:lpstr>User Story 4 (Data, Invention)</vt:lpstr>
      <vt:lpstr>User Story 5 (Data, Performance Modeling and Design)</vt:lpstr>
      <vt:lpstr>User Story 6 (Data, Performance Modeling and Design)</vt:lpstr>
      <vt:lpstr>User Story 7 (Data, Production)</vt:lpstr>
      <vt:lpstr>User Story 8 (Data, Production)</vt:lpstr>
      <vt:lpstr>User Story 9 (Data, Production)</vt:lpstr>
      <vt:lpstr>User Story 10 (Data, Systems Engineering and Requirements Decomposition)</vt:lpstr>
      <vt:lpstr>User Story 11 (Data, Systems Engineering and Requirements Decomposition)</vt:lpstr>
      <vt:lpstr>User Story 12 (Data, Systems Engineering and Requirements Decomposition)</vt:lpstr>
      <vt:lpstr>User Story 13 (Data, Systems Engineering and Requirements Decomposition)</vt:lpstr>
      <vt:lpstr>User Story 14 (Data, Sustainment)</vt:lpstr>
      <vt:lpstr>User Story 15 (Data, Sustainment)</vt:lpstr>
      <vt:lpstr>User Story 16 (Data, Product Support Data Cataloging)</vt:lpstr>
      <vt:lpstr>User Story 17 (Data, Test)</vt:lpstr>
      <vt:lpstr>User Story 18 (Data, Test)</vt:lpstr>
      <vt:lpstr>User Story 19 (IDE, Installation and Mission Support)</vt:lpstr>
      <vt:lpstr>User Story 20 (IDE, Installation and Mission Support)</vt:lpstr>
      <vt:lpstr>User Story 21 (IDE, Invention)</vt:lpstr>
      <vt:lpstr>User Story 22 (IDE, Performance Modeling and Design)</vt:lpstr>
      <vt:lpstr>User Story 23 (IDE, Performance Modeling and Design)</vt:lpstr>
      <vt:lpstr>User Story 24 (IDE, Performance Modeling and Design)</vt:lpstr>
      <vt:lpstr>User Story 25 (IDE, Production)</vt:lpstr>
      <vt:lpstr>User Story 26 (IDE, Product Support Data Cataloging)</vt:lpstr>
      <vt:lpstr>User Story 27 (IDE, Product Support Data Cataloging)</vt:lpstr>
      <vt:lpstr>User Story 28 (IDE, Systems Engineering and Requirements Decomposition)</vt:lpstr>
      <vt:lpstr>User Story 29 (IDE, Systems Engineering and Requirements Decomposition)</vt:lpstr>
      <vt:lpstr>User Story 30 (IDE, Sustainment)</vt:lpstr>
      <vt:lpstr>User Story 31 (IDE, Sustainment)</vt:lpstr>
      <vt:lpstr>User Story 32 (IDE, Test)</vt:lpstr>
      <vt:lpstr>User Story 33 (IDE, Test)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DTO &amp; AFLCMC/HNI-CloudOne  Digital Materiel Management</dc:title>
  <dc:creator>Vicky L O'Sullivan</dc:creator>
  <cp:lastModifiedBy>HURST, JAMES K CIV USAF AFMC HQAFMC/EN/ENZ</cp:lastModifiedBy>
  <cp:revision>10</cp:revision>
  <dcterms:created xsi:type="dcterms:W3CDTF">2023-09-11T15:19:16Z</dcterms:created>
  <dcterms:modified xsi:type="dcterms:W3CDTF">2024-03-01T03:58:05Z</dcterms:modified>
</cp:coreProperties>
</file>