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
  </p:notesMasterIdLst>
  <p:sldIdLst>
    <p:sldId id="270" r:id="rId2"/>
    <p:sldId id="273" r:id="rId3"/>
    <p:sldId id="27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4660"/>
  </p:normalViewPr>
  <p:slideViewPr>
    <p:cSldViewPr snapToGrid="0">
      <p:cViewPr varScale="1">
        <p:scale>
          <a:sx n="66" d="100"/>
          <a:sy n="66" d="100"/>
        </p:scale>
        <p:origin x="40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7861B-7E0D-4605-8F25-90B8C9890EED}"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3A1AF1-775B-46D7-9986-EBD99B2A0B0F}" type="slidenum">
              <a:rPr lang="en-US" smtClean="0"/>
              <a:t>‹#›</a:t>
            </a:fld>
            <a:endParaRPr lang="en-US"/>
          </a:p>
        </p:txBody>
      </p:sp>
    </p:spTree>
    <p:extLst>
      <p:ext uri="{BB962C8B-B14F-4D97-AF65-F5344CB8AC3E}">
        <p14:creationId xmlns:p14="http://schemas.microsoft.com/office/powerpoint/2010/main" val="322994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102926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333947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3972979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0917" y="1295401"/>
            <a:ext cx="10361083" cy="4957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85518901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2253514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109262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8"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267723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0" name="Slide Number Placeholder 3"/>
          <p:cNvSpPr>
            <a:spLocks noGrp="1"/>
          </p:cNvSpPr>
          <p:nvPr>
            <p:ph type="sldNum" sz="quarter" idx="12"/>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183899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419325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400934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8"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356848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8"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smtClean="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242934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22400" y="-152400"/>
            <a:ext cx="942848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143001"/>
            <a:ext cx="109728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9" name="TextBox 8"/>
          <p:cNvSpPr txBox="1"/>
          <p:nvPr userDrawn="1"/>
        </p:nvSpPr>
        <p:spPr>
          <a:xfrm>
            <a:off x="3149600" y="835224"/>
            <a:ext cx="5689600" cy="307777"/>
          </a:xfrm>
          <a:prstGeom prst="rect">
            <a:avLst/>
          </a:prstGeom>
          <a:noFill/>
        </p:spPr>
        <p:txBody>
          <a:bodyPr wrap="square" rtlCol="0">
            <a:spAutoFit/>
          </a:bodyPr>
          <a:lstStyle/>
          <a:p>
            <a:pPr algn="ctr"/>
            <a:r>
              <a:rPr lang="en-US" sz="1400" b="1" i="1" dirty="0">
                <a:solidFill>
                  <a:srgbClr val="002060"/>
                </a:solidFill>
                <a:latin typeface="Arial" pitchFamily="34" charset="0"/>
                <a:cs typeface="Arial" pitchFamily="34" charset="0"/>
              </a:rPr>
              <a:t>AFLCMC…Providing the </a:t>
            </a:r>
            <a:r>
              <a:rPr lang="en-US" sz="1400" b="1" i="1" dirty="0" err="1">
                <a:solidFill>
                  <a:srgbClr val="002060"/>
                </a:solidFill>
                <a:latin typeface="Arial" pitchFamily="34" charset="0"/>
                <a:cs typeface="Arial" pitchFamily="34" charset="0"/>
              </a:rPr>
              <a:t>Warfighter’s</a:t>
            </a:r>
            <a:r>
              <a:rPr lang="en-US" sz="1400" b="1" i="1" dirty="0">
                <a:solidFill>
                  <a:srgbClr val="002060"/>
                </a:solidFill>
                <a:latin typeface="Arial" pitchFamily="34" charset="0"/>
                <a:cs typeface="Arial" pitchFamily="34" charset="0"/>
              </a:rPr>
              <a:t> Edge</a:t>
            </a:r>
          </a:p>
        </p:txBody>
      </p:sp>
      <p:cxnSp>
        <p:nvCxnSpPr>
          <p:cNvPr id="10" name="Straight Connector 9"/>
          <p:cNvCxnSpPr/>
          <p:nvPr userDrawn="1"/>
        </p:nvCxnSpPr>
        <p:spPr>
          <a:xfrm>
            <a:off x="0" y="987623"/>
            <a:ext cx="34544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636000" y="987623"/>
            <a:ext cx="35560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Picture 1037" descr="afsymbol"/>
          <p:cNvPicPr>
            <a:picLocks noChangeAspect="1" noChangeArrowheads="1"/>
          </p:cNvPicPr>
          <p:nvPr userDrawn="1"/>
        </p:nvPicPr>
        <p:blipFill>
          <a:blip r:embed="rId14" cstate="print">
            <a:extLst>
              <a:ext uri="{28A0092B-C50C-407E-A947-70E740481C1C}">
                <a14:useLocalDpi xmlns:a14="http://schemas.microsoft.com/office/drawing/2010/main"/>
              </a:ext>
            </a:extLst>
          </a:blip>
          <a:srcRect/>
          <a:stretch>
            <a:fillRect/>
          </a:stretch>
        </p:blipFill>
        <p:spPr bwMode="auto">
          <a:xfrm>
            <a:off x="110444" y="36700"/>
            <a:ext cx="1526291" cy="904468"/>
          </a:xfrm>
          <a:prstGeom prst="rect">
            <a:avLst/>
          </a:prstGeom>
          <a:noFill/>
        </p:spPr>
      </p:pic>
      <p:pic>
        <p:nvPicPr>
          <p:cNvPr id="13" name="Picture 2" descr="C:\Users\ft4dwph\AppData\Local\Microsoft\Windows\Temporary Internet Files\Content.Outlook\LELKI7OT\Atch 2 AFLCMC Emblem - Color 2012 (2).jpg"/>
          <p:cNvPicPr>
            <a:picLocks noChangeAspect="1" noChangeArrowheads="1"/>
          </p:cNvPicPr>
          <p:nvPr userDrawn="1"/>
        </p:nvPicPr>
        <p:blipFill>
          <a:blip r:embed="rId15" cstate="print"/>
          <a:srcRect/>
          <a:stretch>
            <a:fillRect/>
          </a:stretch>
        </p:blipFill>
        <p:spPr bwMode="auto">
          <a:xfrm>
            <a:off x="10850880" y="45721"/>
            <a:ext cx="1219200" cy="902335"/>
          </a:xfrm>
          <a:prstGeom prst="rect">
            <a:avLst/>
          </a:prstGeom>
          <a:noFill/>
        </p:spPr>
      </p:pic>
      <p:sp>
        <p:nvSpPr>
          <p:cNvPr id="14" name="Slide Number Placeholder 3"/>
          <p:cNvSpPr>
            <a:spLocks noGrp="1"/>
          </p:cNvSpPr>
          <p:nvPr>
            <p:ph type="sldNum" sz="quarter" idx="4"/>
          </p:nvPr>
        </p:nvSpPr>
        <p:spPr>
          <a:xfrm>
            <a:off x="11494733" y="6508333"/>
            <a:ext cx="696404" cy="342731"/>
          </a:xfrm>
          <a:prstGeom prst="rect">
            <a:avLst/>
          </a:prstGeom>
        </p:spPr>
        <p:txBody>
          <a:bodyPr/>
          <a:lstStyle/>
          <a:p>
            <a:pPr eaLnBrk="0" fontAlgn="base" hangingPunct="0">
              <a:spcBef>
                <a:spcPct val="0"/>
              </a:spcBef>
              <a:spcAft>
                <a:spcPct val="0"/>
              </a:spcAft>
            </a:pPr>
            <a:fld id="{69EFD62A-4AB6-4988-82A3-1A1CD34ED6FD}" type="slidenum">
              <a:rPr lang="en-US" sz="2000">
                <a:solidFill>
                  <a:srgbClr val="000000"/>
                </a:solidFill>
                <a:latin typeface="Times New Roman" pitchFamily="18" charset="0"/>
              </a:rPr>
              <a:pPr eaLnBrk="0" fontAlgn="base" hangingPunct="0">
                <a:spcBef>
                  <a:spcPct val="0"/>
                </a:spcBef>
                <a:spcAft>
                  <a:spcPct val="0"/>
                </a:spcAft>
              </a:pPr>
              <a:t>‹#›</a:t>
            </a:fld>
            <a:endParaRPr lang="en-US" sz="2000" dirty="0">
              <a:solidFill>
                <a:srgbClr val="000000"/>
              </a:solidFill>
              <a:latin typeface="Times New Roman" pitchFamily="18" charset="0"/>
            </a:endParaRPr>
          </a:p>
        </p:txBody>
      </p:sp>
    </p:spTree>
    <p:extLst>
      <p:ext uri="{BB962C8B-B14F-4D97-AF65-F5344CB8AC3E}">
        <p14:creationId xmlns:p14="http://schemas.microsoft.com/office/powerpoint/2010/main" val="21124687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DE Manifesto</a:t>
            </a:r>
            <a:endParaRPr lang="en-US" dirty="0"/>
          </a:p>
        </p:txBody>
      </p:sp>
      <p:sp>
        <p:nvSpPr>
          <p:cNvPr id="4" name="Slide Number Placeholder 3"/>
          <p:cNvSpPr>
            <a:spLocks noGrp="1"/>
          </p:cNvSpPr>
          <p:nvPr>
            <p:ph type="sldNum" sz="quarter" idx="4"/>
          </p:nvPr>
        </p:nvSpPr>
        <p:spPr/>
        <p:txBody>
          <a:bodyPr/>
          <a:lstStyle/>
          <a:p>
            <a:pPr eaLnBrk="0" fontAlgn="base" hangingPunct="0">
              <a:spcBef>
                <a:spcPct val="0"/>
              </a:spcBef>
              <a:spcAft>
                <a:spcPct val="0"/>
              </a:spcAft>
            </a:pPr>
            <a:fld id="{69EFD62A-4AB6-4988-82A3-1A1CD34ED6FD}" type="slidenum">
              <a:rPr lang="en-US" sz="2000">
                <a:solidFill>
                  <a:srgbClr val="000000"/>
                </a:solidFill>
                <a:latin typeface="Times New Roman" pitchFamily="18" charset="0"/>
              </a:rPr>
              <a:pPr eaLnBrk="0" fontAlgn="base" hangingPunct="0">
                <a:spcBef>
                  <a:spcPct val="0"/>
                </a:spcBef>
                <a:spcAft>
                  <a:spcPct val="0"/>
                </a:spcAft>
              </a:pPr>
              <a:t>1</a:t>
            </a:fld>
            <a:endParaRPr lang="en-US" sz="2000" dirty="0">
              <a:solidFill>
                <a:srgbClr val="000000"/>
              </a:solidFill>
              <a:latin typeface="Times New Roman" pitchFamily="18" charset="0"/>
            </a:endParaRPr>
          </a:p>
        </p:txBody>
      </p:sp>
      <p:graphicFrame>
        <p:nvGraphicFramePr>
          <p:cNvPr id="10" name="Table 9"/>
          <p:cNvGraphicFramePr>
            <a:graphicFrameLocks noGrp="1"/>
          </p:cNvGraphicFramePr>
          <p:nvPr>
            <p:extLst/>
          </p:nvPr>
        </p:nvGraphicFramePr>
        <p:xfrm>
          <a:off x="1767082" y="2892901"/>
          <a:ext cx="8496944" cy="3235960"/>
        </p:xfrm>
        <a:graphic>
          <a:graphicData uri="http://schemas.openxmlformats.org/drawingml/2006/table">
            <a:tbl>
              <a:tblPr firstRow="1" bandRow="1">
                <a:tableStyleId>{BC89EF96-8CEA-46FF-86C4-4CE0E7609802}</a:tableStyleId>
              </a:tblPr>
              <a:tblGrid>
                <a:gridCol w="3960440"/>
                <a:gridCol w="720080"/>
                <a:gridCol w="3816424"/>
              </a:tblGrid>
              <a:tr h="370840">
                <a:tc>
                  <a:txBody>
                    <a:bodyPr/>
                    <a:lstStyle/>
                    <a:p>
                      <a:pPr algn="ctr"/>
                      <a:r>
                        <a:rPr lang="en-US" b="1" dirty="0" smtClean="0"/>
                        <a:t>Model based</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Document based</a:t>
                      </a:r>
                      <a:endParaRPr lang="en-US" b="1" dirty="0"/>
                    </a:p>
                  </a:txBody>
                  <a:tcPr/>
                </a:tc>
              </a:tr>
              <a:tr h="370840">
                <a:tc>
                  <a:txBody>
                    <a:bodyPr/>
                    <a:lstStyle/>
                    <a:p>
                      <a:pPr algn="ctr"/>
                      <a:r>
                        <a:rPr lang="en-US" b="1" dirty="0" smtClean="0"/>
                        <a:t>Dynamic Model</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Static Delivery</a:t>
                      </a:r>
                      <a:endParaRPr lang="en-US" b="1" dirty="0"/>
                    </a:p>
                  </a:txBody>
                  <a:tcPr/>
                </a:tc>
              </a:tr>
              <a:tr h="370840">
                <a:tc>
                  <a:txBody>
                    <a:bodyPr/>
                    <a:lstStyle/>
                    <a:p>
                      <a:pPr algn="ctr"/>
                      <a:r>
                        <a:rPr lang="en-US" b="1" strike="noStrike" dirty="0" smtClean="0"/>
                        <a:t>Continuous review</a:t>
                      </a:r>
                      <a:endParaRPr lang="en-US" b="1" strike="noStrike" dirty="0"/>
                    </a:p>
                  </a:txBody>
                  <a:tcPr/>
                </a:tc>
                <a:tc>
                  <a:txBody>
                    <a:bodyPr/>
                    <a:lstStyle/>
                    <a:p>
                      <a:pPr algn="ctr"/>
                      <a:r>
                        <a:rPr lang="en-US" b="1" dirty="0" smtClean="0"/>
                        <a:t>vs</a:t>
                      </a:r>
                      <a:endParaRPr lang="en-US" b="1" dirty="0"/>
                    </a:p>
                  </a:txBody>
                  <a:tcPr/>
                </a:tc>
                <a:tc>
                  <a:txBody>
                    <a:bodyPr/>
                    <a:lstStyle/>
                    <a:p>
                      <a:pPr algn="ctr"/>
                      <a:r>
                        <a:rPr lang="en-US" b="1" strike="noStrike" dirty="0" smtClean="0"/>
                        <a:t>Event Based Review</a:t>
                      </a:r>
                      <a:endParaRPr lang="en-US" b="1" strike="noStrike" dirty="0"/>
                    </a:p>
                  </a:txBody>
                  <a:tcPr/>
                </a:tc>
              </a:tr>
              <a:tr h="370840">
                <a:tc>
                  <a:txBody>
                    <a:bodyPr/>
                    <a:lstStyle/>
                    <a:p>
                      <a:pPr algn="ctr"/>
                      <a:r>
                        <a:rPr lang="en-US" b="1" dirty="0" smtClean="0"/>
                        <a:t>Service Based</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Product Based</a:t>
                      </a:r>
                      <a:endParaRPr lang="en-US" b="1" dirty="0"/>
                    </a:p>
                  </a:txBody>
                  <a:tcPr/>
                </a:tc>
              </a:tr>
              <a:tr h="370840">
                <a:tc>
                  <a:txBody>
                    <a:bodyPr/>
                    <a:lstStyle/>
                    <a:p>
                      <a:pPr algn="ctr"/>
                      <a:r>
                        <a:rPr lang="en-US" b="1" dirty="0" smtClean="0"/>
                        <a:t>Adaptive Process</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Rigid Process</a:t>
                      </a:r>
                      <a:endParaRPr lang="en-US" b="1" dirty="0"/>
                    </a:p>
                  </a:txBody>
                  <a:tcPr/>
                </a:tc>
              </a:tr>
              <a:tr h="370840">
                <a:tc>
                  <a:txBody>
                    <a:bodyPr/>
                    <a:lstStyle/>
                    <a:p>
                      <a:pPr algn="ctr"/>
                      <a:r>
                        <a:rPr lang="en-US" b="1" dirty="0" smtClean="0"/>
                        <a:t>Dynamic Discoverable Data</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Static Warehoused Data</a:t>
                      </a:r>
                      <a:endParaRPr lang="en-US" b="1" dirty="0"/>
                    </a:p>
                  </a:txBody>
                  <a:tcPr/>
                </a:tc>
              </a:tr>
              <a:tr h="370840">
                <a:tc>
                  <a:txBody>
                    <a:bodyPr/>
                    <a:lstStyle/>
                    <a:p>
                      <a:pPr algn="ctr"/>
                      <a:r>
                        <a:rPr lang="en-US" b="1" dirty="0" smtClean="0"/>
                        <a:t>Enabled dynamic collaboration</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Well defined (Structured) stakeholder</a:t>
                      </a:r>
                      <a:endParaRPr lang="en-US" b="1" dirty="0"/>
                    </a:p>
                  </a:txBody>
                  <a:tcPr/>
                </a:tc>
              </a:tr>
              <a:tr h="370840">
                <a:tc>
                  <a:txBody>
                    <a:bodyPr/>
                    <a:lstStyle/>
                    <a:p>
                      <a:pPr algn="ctr"/>
                      <a:r>
                        <a:rPr lang="en-US" b="1" dirty="0" smtClean="0"/>
                        <a:t>Gov’t driven architectures</a:t>
                      </a:r>
                      <a:r>
                        <a:rPr lang="en-US" b="1" baseline="0" dirty="0" smtClean="0"/>
                        <a:t> and interface </a:t>
                      </a:r>
                      <a:r>
                        <a:rPr lang="en-US" b="1" dirty="0" smtClean="0"/>
                        <a:t>standards,</a:t>
                      </a:r>
                      <a:r>
                        <a:rPr lang="en-US" b="1" baseline="0" dirty="0" smtClean="0"/>
                        <a:t> tool agnostic</a:t>
                      </a:r>
                      <a:endParaRPr lang="en-US" b="1" dirty="0"/>
                    </a:p>
                  </a:txBody>
                  <a:tcPr/>
                </a:tc>
                <a:tc>
                  <a:txBody>
                    <a:bodyPr/>
                    <a:lstStyle/>
                    <a:p>
                      <a:pPr algn="ctr"/>
                      <a:r>
                        <a:rPr lang="en-US" b="1" dirty="0" smtClean="0"/>
                        <a:t>vs</a:t>
                      </a:r>
                      <a:endParaRPr lang="en-US" b="1" dirty="0"/>
                    </a:p>
                  </a:txBody>
                  <a:tcPr/>
                </a:tc>
                <a:tc>
                  <a:txBody>
                    <a:bodyPr/>
                    <a:lstStyle/>
                    <a:p>
                      <a:pPr algn="ctr"/>
                      <a:r>
                        <a:rPr lang="en-US" b="1" dirty="0" smtClean="0"/>
                        <a:t>OEM-driven, proprietary architectures and interfaces</a:t>
                      </a:r>
                    </a:p>
                  </a:txBody>
                  <a:tcPr/>
                </a:tc>
              </a:tr>
            </a:tbl>
          </a:graphicData>
        </a:graphic>
      </p:graphicFrame>
      <p:sp>
        <p:nvSpPr>
          <p:cNvPr id="3" name="TextBox 2"/>
          <p:cNvSpPr txBox="1"/>
          <p:nvPr/>
        </p:nvSpPr>
        <p:spPr>
          <a:xfrm>
            <a:off x="1779821" y="1340768"/>
            <a:ext cx="8780675" cy="1107996"/>
          </a:xfrm>
          <a:prstGeom prst="rect">
            <a:avLst/>
          </a:prstGeom>
          <a:noFill/>
        </p:spPr>
        <p:txBody>
          <a:bodyPr wrap="square" rtlCol="0">
            <a:spAutoFit/>
          </a:bodyPr>
          <a:lstStyle/>
          <a:p>
            <a:r>
              <a:rPr lang="en-US" sz="2200" dirty="0">
                <a:solidFill>
                  <a:prstClr val="black"/>
                </a:solidFill>
              </a:rPr>
              <a:t>Each team developed values of both digital engineering and the current acquisition systems engineering process</a:t>
            </a:r>
          </a:p>
          <a:p>
            <a:r>
              <a:rPr lang="en-US" sz="2200" dirty="0">
                <a:solidFill>
                  <a:prstClr val="black"/>
                </a:solidFill>
              </a:rPr>
              <a:t>Built those into contrast statements, common themes are shown below</a:t>
            </a:r>
          </a:p>
        </p:txBody>
      </p:sp>
    </p:spTree>
    <p:extLst>
      <p:ext uri="{BB962C8B-B14F-4D97-AF65-F5344CB8AC3E}">
        <p14:creationId xmlns:p14="http://schemas.microsoft.com/office/powerpoint/2010/main" val="3481921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eaLnBrk="0" fontAlgn="base" hangingPunct="0">
              <a:spcBef>
                <a:spcPct val="0"/>
              </a:spcBef>
              <a:spcAft>
                <a:spcPct val="0"/>
              </a:spcAft>
            </a:pPr>
            <a:fld id="{69EFD62A-4AB6-4988-82A3-1A1CD34ED6FD}" type="slidenum">
              <a:rPr lang="en-US" sz="2000">
                <a:solidFill>
                  <a:srgbClr val="000000"/>
                </a:solidFill>
                <a:latin typeface="Times New Roman" pitchFamily="18" charset="0"/>
              </a:rPr>
              <a:pPr eaLnBrk="0" fontAlgn="base" hangingPunct="0">
                <a:spcBef>
                  <a:spcPct val="0"/>
                </a:spcBef>
                <a:spcAft>
                  <a:spcPct val="0"/>
                </a:spcAft>
              </a:pPr>
              <a:t>2</a:t>
            </a:fld>
            <a:endParaRPr lang="en-US" sz="2000" dirty="0">
              <a:solidFill>
                <a:srgbClr val="000000"/>
              </a:solidFill>
              <a:latin typeface="Times New Roman" pitchFamily="18" charset="0"/>
            </a:endParaRPr>
          </a:p>
        </p:txBody>
      </p:sp>
      <p:sp>
        <p:nvSpPr>
          <p:cNvPr id="6" name="Content Placeholder 2">
            <a:extLst>
              <a:ext uri="{FF2B5EF4-FFF2-40B4-BE49-F238E27FC236}">
                <a16:creationId xmlns="" xmlns:a16="http://schemas.microsoft.com/office/drawing/2014/main" id="{4E8A3F51-32EB-43D9-A4C7-B905CFFA475F}"/>
              </a:ext>
            </a:extLst>
          </p:cNvPr>
          <p:cNvSpPr txBox="1">
            <a:spLocks/>
          </p:cNvSpPr>
          <p:nvPr/>
        </p:nvSpPr>
        <p:spPr>
          <a:xfrm>
            <a:off x="164284" y="1148264"/>
            <a:ext cx="11678651" cy="4794737"/>
          </a:xfrm>
          <a:prstGeom prst="rect">
            <a:avLst/>
          </a:prstGeom>
        </p:spPr>
        <p:txBody>
          <a:bodyPr vert="horz" lIns="91440" tIns="45720" rIns="91440" bIns="45720" rtlCol="0">
            <a:noAutofit/>
          </a:bodyPr>
          <a:lstStyle>
            <a:lvl1pPr marL="308269" indent="-308269" algn="l" defTabSz="1216185" rtl="0" eaLnBrk="1" latinLnBrk="0" hangingPunct="1">
              <a:lnSpc>
                <a:spcPct val="90000"/>
              </a:lnSpc>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Arial" pitchFamily="34" charset="0"/>
                <a:ea typeface="Verdana" pitchFamily="34"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Arial" pitchFamily="34" charset="0"/>
                <a:ea typeface="Verdana" pitchFamily="34" charset="0"/>
                <a:cs typeface="Arial" pitchFamily="34" charset="0"/>
              </a:defRPr>
            </a:lvl2pPr>
            <a:lvl3pPr marL="994485" indent="-308269" algn="l" defTabSz="1216185" rtl="0" eaLnBrk="1" latinLnBrk="0" hangingPunct="1">
              <a:lnSpc>
                <a:spcPct val="90000"/>
              </a:lnSpc>
              <a:spcBef>
                <a:spcPts val="0"/>
              </a:spcBef>
              <a:spcAft>
                <a:spcPts val="798"/>
              </a:spcAft>
              <a:buClr>
                <a:schemeClr val="tx2"/>
              </a:buClr>
              <a:buSzPct val="110000"/>
              <a:buFont typeface="Wingdings" pitchFamily="2" charset="2"/>
              <a:buChar char="§"/>
              <a:defRPr lang="en-US" sz="2000" kern="1200" smtClean="0">
                <a:solidFill>
                  <a:schemeClr val="tx1"/>
                </a:solidFill>
                <a:latin typeface="Arial" pitchFamily="34" charset="0"/>
                <a:ea typeface="Verdana" pitchFamily="34" charset="0"/>
                <a:cs typeface="Arial" pitchFamily="34" charset="0"/>
              </a:defRPr>
            </a:lvl3pPr>
            <a:lvl4pPr marL="1600200" indent="-228600" algn="l" defTabSz="1216185" rtl="0" eaLnBrk="1" latinLnBrk="0" hangingPunct="1">
              <a:lnSpc>
                <a:spcPct val="90000"/>
              </a:lnSpc>
              <a:spcBef>
                <a:spcPts val="0"/>
              </a:spcBef>
              <a:spcAft>
                <a:spcPts val="798"/>
              </a:spcAft>
              <a:buClr>
                <a:schemeClr val="tx2"/>
              </a:buClr>
              <a:buFont typeface="Arial" panose="020B0604020202020204" pitchFamily="34" charset="0"/>
              <a:buChar char="•"/>
              <a:defRPr lang="en-US" sz="2660" b="1" kern="1200" smtClean="0">
                <a:solidFill>
                  <a:schemeClr val="tx1"/>
                </a:solidFill>
                <a:latin typeface="Arial" pitchFamily="34" charset="0"/>
                <a:ea typeface="Verdana" pitchFamily="34" charset="0"/>
                <a:cs typeface="Arial" pitchFamily="34" charset="0"/>
              </a:defRPr>
            </a:lvl4pPr>
            <a:lvl5pPr marL="2057400" indent="-228600" algn="l" defTabSz="1216185" rtl="0" eaLnBrk="1" latinLnBrk="0" hangingPunct="1">
              <a:lnSpc>
                <a:spcPct val="90000"/>
              </a:lnSpc>
              <a:spcBef>
                <a:spcPts val="0"/>
              </a:spcBef>
              <a:spcAft>
                <a:spcPts val="798"/>
              </a:spcAft>
              <a:buClr>
                <a:schemeClr val="tx2"/>
              </a:buClr>
              <a:buFont typeface="Arial" panose="020B0604020202020204" pitchFamily="34" charset="0"/>
              <a:buChar char="•"/>
              <a:defRPr lang="en-US" sz="2660" b="1" kern="120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5F9E"/>
              </a:buClr>
              <a:buFont typeface="Arial" panose="020B0604020202020204" pitchFamily="34" charset="0"/>
              <a:buChar char="•"/>
              <a:defRPr/>
            </a:pPr>
            <a:r>
              <a:rPr sz="2000" dirty="0">
                <a:solidFill>
                  <a:sysClr val="windowText" lastClr="000000"/>
                </a:solidFill>
              </a:rPr>
              <a:t>We are uncovering better ways of </a:t>
            </a:r>
            <a:r>
              <a:rPr sz="2000" dirty="0" smtClean="0">
                <a:solidFill>
                  <a:sysClr val="windowText" lastClr="000000"/>
                </a:solidFill>
              </a:rPr>
              <a:t>designing systems by modernizing to a model based digital ecosystem. </a:t>
            </a:r>
            <a:r>
              <a:rPr sz="2000" dirty="0">
                <a:solidFill>
                  <a:sysClr val="windowText" lastClr="000000"/>
                </a:solidFill>
              </a:rPr>
              <a:t>Through </a:t>
            </a:r>
            <a:r>
              <a:rPr sz="2000" dirty="0" smtClean="0">
                <a:solidFill>
                  <a:sysClr val="windowText" lastClr="000000"/>
                </a:solidFill>
              </a:rPr>
              <a:t>ut</a:t>
            </a:r>
            <a:r>
              <a:rPr lang="en-US" sz="2000" dirty="0" smtClean="0">
                <a:solidFill>
                  <a:sysClr val="windowText" lastClr="000000"/>
                </a:solidFill>
              </a:rPr>
              <a:t>i</a:t>
            </a:r>
            <a:r>
              <a:rPr sz="2000" dirty="0" smtClean="0">
                <a:solidFill>
                  <a:sysClr val="windowText" lastClr="000000"/>
                </a:solidFill>
              </a:rPr>
              <a:t>lizing model based instead of document based design we </a:t>
            </a:r>
            <a:r>
              <a:rPr sz="2000" dirty="0">
                <a:solidFill>
                  <a:sysClr val="windowText" lastClr="000000"/>
                </a:solidFill>
              </a:rPr>
              <a:t>have come to value:</a:t>
            </a:r>
          </a:p>
          <a:p>
            <a:pPr marL="0" indent="0">
              <a:buClr>
                <a:srgbClr val="005F9E"/>
              </a:buClr>
              <a:buNone/>
              <a:defRPr/>
            </a:pPr>
            <a:endParaRPr sz="2000" dirty="0" smtClean="0">
              <a:solidFill>
                <a:sysClr val="windowText" lastClr="000000"/>
              </a:solidFill>
            </a:endParaRPr>
          </a:p>
          <a:p>
            <a:pPr>
              <a:buClr>
                <a:srgbClr val="005F9E"/>
              </a:buClr>
              <a:buFont typeface="Arial" panose="020B0604020202020204" pitchFamily="34" charset="0"/>
              <a:buChar char="•"/>
              <a:defRPr/>
            </a:pPr>
            <a:r>
              <a:rPr sz="2000" dirty="0" smtClean="0">
                <a:solidFill>
                  <a:sysClr val="windowText" lastClr="000000"/>
                </a:solidFill>
              </a:rPr>
              <a:t>Key </a:t>
            </a:r>
            <a:r>
              <a:rPr sz="2000" dirty="0">
                <a:solidFill>
                  <a:sysClr val="windowText" lastClr="000000"/>
                </a:solidFill>
              </a:rPr>
              <a:t>Values:</a:t>
            </a:r>
          </a:p>
          <a:p>
            <a:pPr lvl="1">
              <a:buClr>
                <a:srgbClr val="005F9E"/>
              </a:buClr>
              <a:buFont typeface="Arial" pitchFamily="34" charset="0"/>
              <a:buChar char="•"/>
              <a:defRPr/>
            </a:pPr>
            <a:r>
              <a:rPr sz="2000" dirty="0" smtClean="0">
                <a:solidFill>
                  <a:sysClr val="windowText" lastClr="000000"/>
                </a:solidFill>
              </a:rPr>
              <a:t>Continuous coll</a:t>
            </a:r>
            <a:r>
              <a:rPr lang="en-US" sz="2000" dirty="0" smtClean="0">
                <a:solidFill>
                  <a:sysClr val="windowText" lastClr="000000"/>
                </a:solidFill>
              </a:rPr>
              <a:t>a</a:t>
            </a:r>
            <a:r>
              <a:rPr sz="2000" dirty="0" smtClean="0">
                <a:solidFill>
                  <a:sysClr val="windowText" lastClr="000000"/>
                </a:solidFill>
              </a:rPr>
              <a:t>borative reviews over event based gate reviews</a:t>
            </a:r>
            <a:endParaRPr sz="2000" dirty="0">
              <a:solidFill>
                <a:sysClr val="windowText" lastClr="000000"/>
              </a:solidFill>
            </a:endParaRPr>
          </a:p>
          <a:p>
            <a:pPr lvl="1">
              <a:buClr>
                <a:srgbClr val="005F9E"/>
              </a:buClr>
              <a:buFont typeface="Arial" pitchFamily="34" charset="0"/>
              <a:buChar char="•"/>
              <a:defRPr/>
            </a:pPr>
            <a:r>
              <a:rPr sz="2000" dirty="0" smtClean="0">
                <a:solidFill>
                  <a:sysClr val="windowText" lastClr="000000"/>
                </a:solidFill>
              </a:rPr>
              <a:t>Flexible access to data and computing resources across multiple security levels over rigid security and network practices </a:t>
            </a:r>
            <a:endParaRPr sz="2000" dirty="0">
              <a:solidFill>
                <a:sysClr val="windowText" lastClr="000000"/>
              </a:solidFill>
            </a:endParaRPr>
          </a:p>
          <a:p>
            <a:pPr lvl="1">
              <a:buClr>
                <a:srgbClr val="005F9E"/>
              </a:buClr>
              <a:buFont typeface="Arial" pitchFamily="34" charset="0"/>
              <a:buChar char="•"/>
              <a:defRPr/>
            </a:pPr>
            <a:r>
              <a:rPr sz="2000" dirty="0" smtClean="0">
                <a:solidFill>
                  <a:sysClr val="windowText" lastClr="000000"/>
                </a:solidFill>
              </a:rPr>
              <a:t>Service based over product based contracts</a:t>
            </a:r>
            <a:endParaRPr sz="2000" dirty="0">
              <a:solidFill>
                <a:sysClr val="windowText" lastClr="000000"/>
              </a:solidFill>
            </a:endParaRPr>
          </a:p>
          <a:p>
            <a:pPr lvl="1">
              <a:buClr>
                <a:srgbClr val="005F9E"/>
              </a:buClr>
              <a:buFont typeface="Arial" pitchFamily="34" charset="0"/>
              <a:buChar char="•"/>
              <a:defRPr/>
            </a:pPr>
            <a:r>
              <a:rPr sz="2000" dirty="0" smtClean="0">
                <a:solidFill>
                  <a:sysClr val="windowText" lastClr="000000"/>
                </a:solidFill>
              </a:rPr>
              <a:t>Rapid development using adaptive processes over "low risk" rigid processes</a:t>
            </a:r>
          </a:p>
          <a:p>
            <a:pPr lvl="1">
              <a:buClr>
                <a:srgbClr val="005F9E"/>
              </a:buClr>
              <a:buFont typeface="Arial" pitchFamily="34" charset="0"/>
              <a:buChar char="•"/>
              <a:defRPr/>
            </a:pPr>
            <a:r>
              <a:rPr lang="en-US" sz="2000" dirty="0" smtClean="0">
                <a:solidFill>
                  <a:sysClr val="windowText" lastClr="000000"/>
                </a:solidFill>
              </a:rPr>
              <a:t>Discoverable data over warehoused data – Sharing over security by obscurity</a:t>
            </a:r>
          </a:p>
          <a:p>
            <a:pPr lvl="1">
              <a:buClr>
                <a:srgbClr val="005F9E"/>
              </a:buClr>
              <a:buFont typeface="Arial" pitchFamily="34" charset="0"/>
              <a:buChar char="•"/>
              <a:defRPr/>
            </a:pPr>
            <a:r>
              <a:rPr lang="en-US" sz="2000" dirty="0" smtClean="0">
                <a:solidFill>
                  <a:sysClr val="windowText" lastClr="000000"/>
                </a:solidFill>
              </a:rPr>
              <a:t>Government and professional society driven architectures, standards, and interfaces over OEM driven</a:t>
            </a:r>
          </a:p>
          <a:p>
            <a:pPr lvl="1">
              <a:buClr>
                <a:srgbClr val="005F9E"/>
              </a:buClr>
              <a:buFont typeface="Arial" pitchFamily="34" charset="0"/>
              <a:buChar char="•"/>
              <a:defRPr/>
            </a:pPr>
            <a:r>
              <a:rPr lang="en-US" sz="2000" dirty="0" smtClean="0">
                <a:solidFill>
                  <a:sysClr val="windowText" lastClr="000000"/>
                </a:solidFill>
              </a:rPr>
              <a:t>Interface and traceability focused design over requirement and stove-piped focused</a:t>
            </a:r>
            <a:endParaRPr sz="2000" dirty="0" smtClean="0">
              <a:solidFill>
                <a:sysClr val="windowText" lastClr="000000"/>
              </a:solidFill>
            </a:endParaRPr>
          </a:p>
          <a:p>
            <a:pPr lvl="1">
              <a:buClr>
                <a:srgbClr val="005F9E"/>
              </a:buClr>
              <a:buFont typeface="Arial" pitchFamily="34" charset="0"/>
              <a:buChar char="•"/>
              <a:defRPr/>
            </a:pPr>
            <a:endParaRPr sz="2000" dirty="0">
              <a:solidFill>
                <a:sysClr val="windowText" lastClr="000000"/>
              </a:solidFill>
            </a:endParaRPr>
          </a:p>
          <a:p>
            <a:pPr>
              <a:buClr>
                <a:srgbClr val="005F9E"/>
              </a:buClr>
              <a:buFont typeface="Arial" panose="020B0604020202020204" pitchFamily="34" charset="0"/>
              <a:buChar char="•"/>
              <a:defRPr/>
            </a:pPr>
            <a:r>
              <a:rPr sz="2000" dirty="0">
                <a:solidFill>
                  <a:sysClr val="windowText" lastClr="000000"/>
                </a:solidFill>
              </a:rPr>
              <a:t>That is, while there is value in the items on the right, we value the items on the left more</a:t>
            </a:r>
          </a:p>
          <a:p>
            <a:pPr>
              <a:buClr>
                <a:srgbClr val="005F9E"/>
              </a:buClr>
              <a:defRPr/>
            </a:pPr>
            <a:endParaRPr sz="2000" dirty="0">
              <a:solidFill>
                <a:sysClr val="windowText" lastClr="000000"/>
              </a:solidFill>
            </a:endParaRPr>
          </a:p>
          <a:p>
            <a:pPr>
              <a:buClr>
                <a:srgbClr val="005F9E"/>
              </a:buClr>
              <a:defRPr/>
            </a:pPr>
            <a:endParaRPr sz="2000" dirty="0">
              <a:solidFill>
                <a:sysClr val="windowText" lastClr="000000"/>
              </a:solidFill>
            </a:endParaRPr>
          </a:p>
        </p:txBody>
      </p:sp>
      <p:sp>
        <p:nvSpPr>
          <p:cNvPr id="7" name="Title 1"/>
          <p:cNvSpPr>
            <a:spLocks noGrp="1"/>
          </p:cNvSpPr>
          <p:nvPr>
            <p:ph type="title"/>
          </p:nvPr>
        </p:nvSpPr>
        <p:spPr>
          <a:xfrm>
            <a:off x="2590800" y="-152400"/>
            <a:ext cx="7071360" cy="1143000"/>
          </a:xfrm>
        </p:spPr>
        <p:txBody>
          <a:bodyPr/>
          <a:lstStyle/>
          <a:p>
            <a:r>
              <a:rPr lang="en-US" dirty="0" smtClean="0"/>
              <a:t>Digital Ecosystem Manifesto</a:t>
            </a:r>
            <a:endParaRPr lang="en-US" dirty="0"/>
          </a:p>
        </p:txBody>
      </p:sp>
    </p:spTree>
    <p:extLst>
      <p:ext uri="{BB962C8B-B14F-4D97-AF65-F5344CB8AC3E}">
        <p14:creationId xmlns:p14="http://schemas.microsoft.com/office/powerpoint/2010/main" val="185690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eaLnBrk="0" fontAlgn="base" hangingPunct="0">
              <a:spcBef>
                <a:spcPct val="0"/>
              </a:spcBef>
              <a:spcAft>
                <a:spcPct val="0"/>
              </a:spcAft>
            </a:pPr>
            <a:fld id="{69EFD62A-4AB6-4988-82A3-1A1CD34ED6FD}" type="slidenum">
              <a:rPr lang="en-US" sz="2000">
                <a:solidFill>
                  <a:srgbClr val="000000"/>
                </a:solidFill>
                <a:latin typeface="Times New Roman" pitchFamily="18" charset="0"/>
              </a:rPr>
              <a:pPr eaLnBrk="0" fontAlgn="base" hangingPunct="0">
                <a:spcBef>
                  <a:spcPct val="0"/>
                </a:spcBef>
                <a:spcAft>
                  <a:spcPct val="0"/>
                </a:spcAft>
              </a:pPr>
              <a:t>3</a:t>
            </a:fld>
            <a:endParaRPr lang="en-US" sz="2000" dirty="0">
              <a:solidFill>
                <a:srgbClr val="000000"/>
              </a:solidFill>
              <a:latin typeface="Times New Roman" pitchFamily="18" charset="0"/>
            </a:endParaRPr>
          </a:p>
        </p:txBody>
      </p:sp>
      <p:sp>
        <p:nvSpPr>
          <p:cNvPr id="6" name="Content Placeholder 2">
            <a:extLst>
              <a:ext uri="{FF2B5EF4-FFF2-40B4-BE49-F238E27FC236}">
                <a16:creationId xmlns="" xmlns:a16="http://schemas.microsoft.com/office/drawing/2014/main" id="{4E8A3F51-32EB-43D9-A4C7-B905CFFA475F}"/>
              </a:ext>
            </a:extLst>
          </p:cNvPr>
          <p:cNvSpPr txBox="1">
            <a:spLocks/>
          </p:cNvSpPr>
          <p:nvPr/>
        </p:nvSpPr>
        <p:spPr>
          <a:xfrm>
            <a:off x="128337" y="1340770"/>
            <a:ext cx="11678651" cy="4594810"/>
          </a:xfrm>
          <a:prstGeom prst="rect">
            <a:avLst/>
          </a:prstGeom>
        </p:spPr>
        <p:txBody>
          <a:bodyPr vert="horz" lIns="91440" tIns="45720" rIns="91440" bIns="45720" rtlCol="0">
            <a:noAutofit/>
          </a:bodyPr>
          <a:lstStyle>
            <a:lvl1pPr marL="308269" indent="-308269" algn="l" defTabSz="1216185" rtl="0" eaLnBrk="1" latinLnBrk="0" hangingPunct="1">
              <a:lnSpc>
                <a:spcPct val="90000"/>
              </a:lnSpc>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Arial" pitchFamily="34" charset="0"/>
                <a:ea typeface="Verdana" pitchFamily="34"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Arial" pitchFamily="34" charset="0"/>
                <a:ea typeface="Verdana" pitchFamily="34" charset="0"/>
                <a:cs typeface="Arial" pitchFamily="34" charset="0"/>
              </a:defRPr>
            </a:lvl2pPr>
            <a:lvl3pPr marL="994485" indent="-308269" algn="l" defTabSz="1216185" rtl="0" eaLnBrk="1" latinLnBrk="0" hangingPunct="1">
              <a:lnSpc>
                <a:spcPct val="90000"/>
              </a:lnSpc>
              <a:spcBef>
                <a:spcPts val="0"/>
              </a:spcBef>
              <a:spcAft>
                <a:spcPts val="798"/>
              </a:spcAft>
              <a:buClr>
                <a:schemeClr val="tx2"/>
              </a:buClr>
              <a:buSzPct val="110000"/>
              <a:buFont typeface="Wingdings" pitchFamily="2" charset="2"/>
              <a:buChar char="§"/>
              <a:defRPr lang="en-US" sz="2000" kern="1200" smtClean="0">
                <a:solidFill>
                  <a:schemeClr val="tx1"/>
                </a:solidFill>
                <a:latin typeface="Arial" pitchFamily="34" charset="0"/>
                <a:ea typeface="Verdana" pitchFamily="34" charset="0"/>
                <a:cs typeface="Arial" pitchFamily="34" charset="0"/>
              </a:defRPr>
            </a:lvl3pPr>
            <a:lvl4pPr marL="1600200" indent="-228600" algn="l" defTabSz="1216185" rtl="0" eaLnBrk="1" latinLnBrk="0" hangingPunct="1">
              <a:lnSpc>
                <a:spcPct val="90000"/>
              </a:lnSpc>
              <a:spcBef>
                <a:spcPts val="0"/>
              </a:spcBef>
              <a:spcAft>
                <a:spcPts val="798"/>
              </a:spcAft>
              <a:buClr>
                <a:schemeClr val="tx2"/>
              </a:buClr>
              <a:buFont typeface="Arial" panose="020B0604020202020204" pitchFamily="34" charset="0"/>
              <a:buChar char="•"/>
              <a:defRPr lang="en-US" sz="2660" b="1" kern="1200" smtClean="0">
                <a:solidFill>
                  <a:schemeClr val="tx1"/>
                </a:solidFill>
                <a:latin typeface="Arial" pitchFamily="34" charset="0"/>
                <a:ea typeface="Verdana" pitchFamily="34" charset="0"/>
                <a:cs typeface="Arial" pitchFamily="34" charset="0"/>
              </a:defRPr>
            </a:lvl4pPr>
            <a:lvl5pPr marL="2057400" indent="-228600" algn="l" defTabSz="1216185" rtl="0" eaLnBrk="1" latinLnBrk="0" hangingPunct="1">
              <a:lnSpc>
                <a:spcPct val="90000"/>
              </a:lnSpc>
              <a:spcBef>
                <a:spcPts val="0"/>
              </a:spcBef>
              <a:spcAft>
                <a:spcPts val="798"/>
              </a:spcAft>
              <a:buClr>
                <a:schemeClr val="tx2"/>
              </a:buClr>
              <a:buFont typeface="Arial" panose="020B0604020202020204" pitchFamily="34" charset="0"/>
              <a:buChar char="•"/>
              <a:defRPr lang="en-US" sz="2660" b="1" kern="1200">
                <a:solidFill>
                  <a:schemeClr val="tx1"/>
                </a:solidFill>
                <a:latin typeface="Arial" pitchFamily="34" charset="0"/>
                <a:ea typeface="Verdana" pitchFamily="34" charset="0"/>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005F9E"/>
              </a:buClr>
              <a:defRPr/>
            </a:pPr>
            <a:r>
              <a:rPr lang="en-US" sz="2000" b="0" dirty="0" smtClean="0">
                <a:solidFill>
                  <a:sysClr val="windowText" lastClr="000000"/>
                </a:solidFill>
              </a:rPr>
              <a:t>We envision a future with a different relationship with OEMs. System development is a collaborative process. Vendor lock is avoided by collaborating with OEMs and professional societies to create government driven open system architectures. Continued OEM profitability is driven by ongoing service based contracts rather than one-time product based contracts. </a:t>
            </a:r>
            <a:endParaRPr lang="en-US" sz="2000" b="0" dirty="0" smtClean="0">
              <a:solidFill>
                <a:sysClr val="windowText" lastClr="000000"/>
              </a:solidFill>
            </a:endParaRPr>
          </a:p>
          <a:p>
            <a:pPr>
              <a:buClr>
                <a:srgbClr val="005F9E"/>
              </a:buClr>
              <a:defRPr/>
            </a:pPr>
            <a:endParaRPr lang="en-US" sz="2000" b="0" dirty="0">
              <a:solidFill>
                <a:sysClr val="windowText" lastClr="000000"/>
              </a:solidFill>
            </a:endParaRPr>
          </a:p>
          <a:p>
            <a:pPr>
              <a:buClr>
                <a:srgbClr val="005F9E"/>
              </a:buClr>
              <a:defRPr/>
            </a:pPr>
            <a:r>
              <a:rPr lang="en-US" sz="2000" b="0" dirty="0" smtClean="0">
                <a:solidFill>
                  <a:sysClr val="windowText" lastClr="000000"/>
                </a:solidFill>
              </a:rPr>
              <a:t>We envision a future with a different acquisition process. Ongoing design collaboration with the OEM moves the acquisition process away from rigid gate based review cycle, to a continuous “notification” based review cycle. </a:t>
            </a:r>
            <a:r>
              <a:rPr lang="en-US" sz="2000" b="0" dirty="0">
                <a:solidFill>
                  <a:sysClr val="windowText" lastClr="000000"/>
                </a:solidFill>
              </a:rPr>
              <a:t>We recognize that in the current environment, with the speed of technology change and threat development, “better requirements up front” is a myth reinforced by the current acquisition process</a:t>
            </a:r>
            <a:r>
              <a:rPr lang="en-US" sz="2000" b="0" dirty="0" smtClean="0">
                <a:solidFill>
                  <a:sysClr val="windowText" lastClr="000000"/>
                </a:solidFill>
              </a:rPr>
              <a:t>.</a:t>
            </a:r>
          </a:p>
          <a:p>
            <a:pPr>
              <a:buClr>
                <a:srgbClr val="005F9E"/>
              </a:buClr>
              <a:defRPr/>
            </a:pPr>
            <a:endParaRPr lang="en-US" sz="2000" b="0" dirty="0" smtClean="0">
              <a:solidFill>
                <a:sysClr val="windowText" lastClr="000000"/>
              </a:solidFill>
            </a:endParaRPr>
          </a:p>
          <a:p>
            <a:pPr>
              <a:buClr>
                <a:srgbClr val="005F9E"/>
              </a:buClr>
              <a:defRPr/>
            </a:pPr>
            <a:r>
              <a:rPr lang="en-US" sz="2000" b="0" dirty="0" smtClean="0">
                <a:solidFill>
                  <a:sysClr val="windowText" lastClr="000000"/>
                </a:solidFill>
              </a:rPr>
              <a:t>We envision a future with shorter weapon system lifecycles. We accept more risk and shorter design cycles to enable more adaptability to threats. This outcome is enabled by a more rapid acquisition process, interface focused designs, and a continuous design/review cycle. Maintaining digital twins, and digital aids for maintenance enable highly varied configurations of weapon systems as future weapon systems continue to evolve with technology and adversaries.</a:t>
            </a:r>
            <a:endParaRPr sz="2000" b="0" dirty="0">
              <a:solidFill>
                <a:sysClr val="windowText" lastClr="000000"/>
              </a:solidFill>
            </a:endParaRPr>
          </a:p>
          <a:p>
            <a:pPr>
              <a:buClr>
                <a:srgbClr val="005F9E"/>
              </a:buClr>
              <a:defRPr/>
            </a:pPr>
            <a:endParaRPr sz="2000" b="0" dirty="0">
              <a:solidFill>
                <a:sysClr val="windowText" lastClr="000000"/>
              </a:solidFill>
            </a:endParaRPr>
          </a:p>
        </p:txBody>
      </p:sp>
      <p:sp>
        <p:nvSpPr>
          <p:cNvPr id="7" name="Title 1"/>
          <p:cNvSpPr>
            <a:spLocks noGrp="1"/>
          </p:cNvSpPr>
          <p:nvPr>
            <p:ph type="title"/>
          </p:nvPr>
        </p:nvSpPr>
        <p:spPr>
          <a:xfrm>
            <a:off x="2590800" y="-152400"/>
            <a:ext cx="7071360" cy="1143000"/>
          </a:xfrm>
        </p:spPr>
        <p:txBody>
          <a:bodyPr/>
          <a:lstStyle/>
          <a:p>
            <a:r>
              <a:rPr lang="en-US" dirty="0" smtClean="0"/>
              <a:t>Agile Digital Ecosystem Manifesto</a:t>
            </a:r>
            <a:endParaRPr lang="en-US" dirty="0"/>
          </a:p>
        </p:txBody>
      </p:sp>
    </p:spTree>
    <p:extLst>
      <p:ext uri="{BB962C8B-B14F-4D97-AF65-F5344CB8AC3E}">
        <p14:creationId xmlns:p14="http://schemas.microsoft.com/office/powerpoint/2010/main" val="17489516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437</Words>
  <Application>Microsoft Office PowerPoint</Application>
  <PresentationFormat>Widescreen</PresentationFormat>
  <Paragraphs>49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Times New Roman</vt:lpstr>
      <vt:lpstr>Verdana</vt:lpstr>
      <vt:lpstr>Wingdings</vt:lpstr>
      <vt:lpstr>1_Office Theme</vt:lpstr>
      <vt:lpstr>Draft DE Manifesto</vt:lpstr>
      <vt:lpstr>Digital Ecosystem Manifesto</vt:lpstr>
      <vt:lpstr>Agile Digital Ecosystem Manifesto</vt:lpstr>
    </vt:vector>
  </TitlesOfParts>
  <Company>U.S. Air Force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AFLCMC Digital Engineering Workshop Summary  18 April 2018 Tec^Edge</dc:title>
  <dc:creator>KLAUS, AUSTIN M NH-03 USAF AFMC AFLCMC/XZ/XZEI</dc:creator>
  <cp:lastModifiedBy>NAVARRA, KELLY R NH-04 USAF AFMC AFLCMC/XZN</cp:lastModifiedBy>
  <cp:revision>9</cp:revision>
  <dcterms:created xsi:type="dcterms:W3CDTF">2018-06-12T19:39:57Z</dcterms:created>
  <dcterms:modified xsi:type="dcterms:W3CDTF">2018-11-07T00:36:25Z</dcterms:modified>
</cp:coreProperties>
</file>