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670" r:id="rId5"/>
    <p:sldMasterId id="2147483676" r:id="rId6"/>
  </p:sldMasterIdLst>
  <p:notesMasterIdLst>
    <p:notesMasterId r:id="rId23"/>
  </p:notesMasterIdLst>
  <p:handoutMasterIdLst>
    <p:handoutMasterId r:id="rId24"/>
  </p:handoutMasterIdLst>
  <p:sldIdLst>
    <p:sldId id="528" r:id="rId7"/>
    <p:sldId id="717" r:id="rId8"/>
    <p:sldId id="709" r:id="rId9"/>
    <p:sldId id="695" r:id="rId10"/>
    <p:sldId id="728" r:id="rId11"/>
    <p:sldId id="719" r:id="rId12"/>
    <p:sldId id="722" r:id="rId13"/>
    <p:sldId id="718" r:id="rId14"/>
    <p:sldId id="723" r:id="rId15"/>
    <p:sldId id="724" r:id="rId16"/>
    <p:sldId id="725" r:id="rId17"/>
    <p:sldId id="726" r:id="rId18"/>
    <p:sldId id="727" r:id="rId19"/>
    <p:sldId id="720" r:id="rId20"/>
    <p:sldId id="731" r:id="rId21"/>
    <p:sldId id="674" r:id="rId2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5" userDrawn="1">
          <p15:clr>
            <a:srgbClr val="A4A3A4"/>
          </p15:clr>
        </p15:guide>
        <p15:guide id="2" pos="2257" userDrawn="1">
          <p15:clr>
            <a:srgbClr val="A4A3A4"/>
          </p15:clr>
        </p15:guide>
        <p15:guide id="3" orient="horz" pos="2961" userDrawn="1">
          <p15:clr>
            <a:srgbClr val="A4A3A4"/>
          </p15:clr>
        </p15:guide>
        <p15:guide id="4" pos="2253" userDrawn="1">
          <p15:clr>
            <a:srgbClr val="A4A3A4"/>
          </p15:clr>
        </p15:guide>
        <p15:guide id="5" orient="horz" pos="2957" userDrawn="1">
          <p15:clr>
            <a:srgbClr val="A4A3A4"/>
          </p15:clr>
        </p15:guide>
        <p15:guide id="6" pos="2241" userDrawn="1">
          <p15:clr>
            <a:srgbClr val="A4A3A4"/>
          </p15:clr>
        </p15:guide>
        <p15:guide id="7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PSON, RICHARD D NH-04 USAF AFMC HQ AFMC/ENS" initials="SRDNUAHA" lastIdx="3" clrIdx="0">
    <p:extLst>
      <p:ext uri="{19B8F6BF-5375-455C-9EA6-DF929625EA0E}">
        <p15:presenceInfo xmlns:p15="http://schemas.microsoft.com/office/powerpoint/2012/main" userId="S-1-5-21-1271409858-1095883707-2794662393-1123024" providerId="AD"/>
      </p:ext>
    </p:extLst>
  </p:cmAuthor>
  <p:cmAuthor id="2" name="KIM MERCANTI" initials="KM" lastIdx="1" clrIdx="1">
    <p:extLst>
      <p:ext uri="{19B8F6BF-5375-455C-9EA6-DF929625EA0E}">
        <p15:presenceInfo xmlns:p15="http://schemas.microsoft.com/office/powerpoint/2012/main" userId="KIM MERCAN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CC00"/>
    <a:srgbClr val="808000"/>
    <a:srgbClr val="A50021"/>
    <a:srgbClr val="CC0000"/>
    <a:srgbClr val="13134D"/>
    <a:srgbClr val="5B9BD5"/>
    <a:srgbClr val="92BFE0"/>
    <a:srgbClr val="565256"/>
    <a:srgbClr val="151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81AC7-E3B5-4E46-981E-0402B2260B1A}" v="3" dt="2021-05-05T11:56:29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1274" autoAdjust="0"/>
  </p:normalViewPr>
  <p:slideViewPr>
    <p:cSldViewPr snapToGrid="0">
      <p:cViewPr varScale="1">
        <p:scale>
          <a:sx n="96" d="100"/>
          <a:sy n="96" d="100"/>
        </p:scale>
        <p:origin x="4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706" y="924"/>
      </p:cViewPr>
      <p:guideLst>
        <p:guide orient="horz" pos="2965"/>
        <p:guide pos="2257"/>
        <p:guide orient="horz" pos="2961"/>
        <p:guide pos="2253"/>
        <p:guide orient="horz" pos="2957"/>
        <p:guide pos="2241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ek, Steven A CIV USAF SAF-AQ (USA)" userId="S::steven.a.turek4.civ@cvr.mil::1f495b0d-2887-44d8-be44-2902a79ab65e" providerId="AD" clId="Web-{56081AC7-E3B5-4E46-981E-0402B2260B1A}"/>
    <pc:docChg chg="modSld">
      <pc:chgData name="Turek, Steven A CIV USAF SAF-AQ (USA)" userId="S::steven.a.turek4.civ@cvr.mil::1f495b0d-2887-44d8-be44-2902a79ab65e" providerId="AD" clId="Web-{56081AC7-E3B5-4E46-981E-0402B2260B1A}" dt="2021-05-05T11:56:26.599" v="0" actId="20577"/>
      <pc:docMkLst>
        <pc:docMk/>
      </pc:docMkLst>
      <pc:sldChg chg="modSp">
        <pc:chgData name="Turek, Steven A CIV USAF SAF-AQ (USA)" userId="S::steven.a.turek4.civ@cvr.mil::1f495b0d-2887-44d8-be44-2902a79ab65e" providerId="AD" clId="Web-{56081AC7-E3B5-4E46-981E-0402B2260B1A}" dt="2021-05-05T11:56:26.599" v="0" actId="20577"/>
        <pc:sldMkLst>
          <pc:docMk/>
          <pc:sldMk cId="2583902491" sldId="697"/>
        </pc:sldMkLst>
        <pc:spChg chg="mod">
          <ac:chgData name="Turek, Steven A CIV USAF SAF-AQ (USA)" userId="S::steven.a.turek4.civ@cvr.mil::1f495b0d-2887-44d8-be44-2902a79ab65e" providerId="AD" clId="Web-{56081AC7-E3B5-4E46-981E-0402B2260B1A}" dt="2021-05-05T11:56:26.599" v="0" actId="20577"/>
          <ac:spMkLst>
            <pc:docMk/>
            <pc:sldMk cId="2583902491" sldId="69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3078382" cy="469745"/>
          </a:xfrm>
          <a:prstGeom prst="rect">
            <a:avLst/>
          </a:prstGeom>
        </p:spPr>
        <p:txBody>
          <a:bodyPr vert="horz" lIns="93130" tIns="46561" rIns="93130" bIns="465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92" y="7"/>
            <a:ext cx="3078382" cy="469745"/>
          </a:xfrm>
          <a:prstGeom prst="rect">
            <a:avLst/>
          </a:prstGeom>
        </p:spPr>
        <p:txBody>
          <a:bodyPr vert="horz" lIns="93130" tIns="46561" rIns="93130" bIns="46561" rtlCol="0"/>
          <a:lstStyle>
            <a:lvl1pPr algn="r">
              <a:defRPr sz="1200"/>
            </a:lvl1pPr>
          </a:lstStyle>
          <a:p>
            <a:fld id="{43E5E314-FA17-407E-869D-5361CCF62CD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917128"/>
            <a:ext cx="3078382" cy="469745"/>
          </a:xfrm>
          <a:prstGeom prst="rect">
            <a:avLst/>
          </a:prstGeom>
        </p:spPr>
        <p:txBody>
          <a:bodyPr vert="horz" lIns="93130" tIns="46561" rIns="93130" bIns="465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92" y="8917128"/>
            <a:ext cx="3078382" cy="469745"/>
          </a:xfrm>
          <a:prstGeom prst="rect">
            <a:avLst/>
          </a:prstGeom>
        </p:spPr>
        <p:txBody>
          <a:bodyPr vert="horz" lIns="93130" tIns="46561" rIns="93130" bIns="46561" rtlCol="0" anchor="b"/>
          <a:lstStyle>
            <a:lvl1pPr algn="r">
              <a:defRPr sz="1200"/>
            </a:lvl1pPr>
          </a:lstStyle>
          <a:p>
            <a:fld id="{049B37AB-01C2-4313-99F5-95D662A0C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00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8"/>
            <a:ext cx="3077739" cy="469424"/>
          </a:xfrm>
          <a:prstGeom prst="rect">
            <a:avLst/>
          </a:prstGeom>
        </p:spPr>
        <p:txBody>
          <a:bodyPr vert="horz" lIns="94886" tIns="47444" rIns="94886" bIns="474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8"/>
            <a:ext cx="3077739" cy="469424"/>
          </a:xfrm>
          <a:prstGeom prst="rect">
            <a:avLst/>
          </a:prstGeom>
        </p:spPr>
        <p:txBody>
          <a:bodyPr vert="horz" lIns="94886" tIns="47444" rIns="94886" bIns="47444" rtlCol="0"/>
          <a:lstStyle>
            <a:lvl1pPr algn="r">
              <a:defRPr sz="1200"/>
            </a:lvl1pPr>
          </a:lstStyle>
          <a:p>
            <a:fld id="{086CC7F3-B499-4DAF-84DA-1FE0D3E572E3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6" tIns="47444" rIns="94886" bIns="474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886" tIns="47444" rIns="94886" bIns="474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917423"/>
            <a:ext cx="3077739" cy="469424"/>
          </a:xfrm>
          <a:prstGeom prst="rect">
            <a:avLst/>
          </a:prstGeom>
        </p:spPr>
        <p:txBody>
          <a:bodyPr vert="horz" lIns="94886" tIns="47444" rIns="94886" bIns="474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3"/>
            <a:ext cx="3077739" cy="469424"/>
          </a:xfrm>
          <a:prstGeom prst="rect">
            <a:avLst/>
          </a:prstGeom>
        </p:spPr>
        <p:txBody>
          <a:bodyPr vert="horz" lIns="94886" tIns="47444" rIns="94886" bIns="47444" rtlCol="0" anchor="b"/>
          <a:lstStyle>
            <a:lvl1pPr algn="r">
              <a:defRPr sz="1200"/>
            </a:lvl1pPr>
          </a:lstStyle>
          <a:p>
            <a:fld id="{90497313-B5F5-4412-B6B0-8BDF319CC2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7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97313-B5F5-4412-B6B0-8BDF319CC2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2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DoD Digital Engineering Strategy: </a:t>
            </a:r>
            <a:r>
              <a:rPr lang="en-US" dirty="0"/>
              <a:t>https://fas.org/man/eprint/digeng-2018.pdf </a:t>
            </a:r>
          </a:p>
          <a:p>
            <a:r>
              <a:rPr lang="en-US" b="1" dirty="0"/>
              <a:t>There is no Spoon:</a:t>
            </a:r>
            <a:r>
              <a:rPr lang="en-US" b="0" dirty="0"/>
              <a:t> https://software.af.mil/wp-content/uploads/2020/10/There-Is-No-Spoon-Digital-Acquisition-7-Oct-2020-digital-version.pdf</a:t>
            </a:r>
          </a:p>
          <a:p>
            <a:r>
              <a:rPr lang="en-US" b="1" dirty="0"/>
              <a:t>Bending</a:t>
            </a:r>
            <a:r>
              <a:rPr lang="en-US" b="1" baseline="0" dirty="0"/>
              <a:t> the Spoon: </a:t>
            </a:r>
            <a:r>
              <a:rPr lang="en-US" b="0" baseline="0" dirty="0"/>
              <a:t>https://www.af.mil/Portals/1/documents/2021SAF/01_Jan/Bending_the_Spoon.pdf</a:t>
            </a:r>
          </a:p>
          <a:p>
            <a:r>
              <a:rPr lang="en-US" b="1" baseline="0" dirty="0"/>
              <a:t>Digital Building Code: </a:t>
            </a:r>
            <a:r>
              <a:rPr lang="en-US" b="0" baseline="0" dirty="0"/>
              <a:t>https://software.af.mil/wp-content/uploads/2021/05/Digital-Building-Code-and-Scorecard-Memo-v15.pdf</a:t>
            </a:r>
          </a:p>
          <a:p>
            <a:endParaRPr lang="en-US" b="1" baseline="0" dirty="0"/>
          </a:p>
          <a:p>
            <a:r>
              <a:rPr lang="en-US" b="1" baseline="0" dirty="0"/>
              <a:t>Owning the Technical Baseline: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C6758-96C9-4D09-967E-F1CB0D8D5B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9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97313-B5F5-4412-B6B0-8BDF319CC2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1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DTA = Delegated Technical Authorities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97313-B5F5-4412-B6B0-8BDF319CC28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INGRAMM\Pictures\SAF AQ Emblem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1101436" cy="11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3DE24AA-FF84-4339-82BB-27EF045C5BF9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842535" y="2597672"/>
            <a:ext cx="4920465" cy="1600200"/>
          </a:xfrm>
        </p:spPr>
        <p:txBody>
          <a:bodyPr/>
          <a:lstStyle>
            <a:lvl1pPr algn="ctr"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381000" y="63881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7"/>
          <p:cNvSpPr>
            <a:spLocks noChangeShapeType="1"/>
          </p:cNvSpPr>
          <p:nvPr userDrawn="1"/>
        </p:nvSpPr>
        <p:spPr bwMode="auto">
          <a:xfrm>
            <a:off x="347983" y="327178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38" y="551383"/>
            <a:ext cx="2451771" cy="193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57" y="1553602"/>
            <a:ext cx="1635906" cy="156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 userDrawn="1"/>
        </p:nvGrpSpPr>
        <p:grpSpPr>
          <a:xfrm>
            <a:off x="316374" y="2471746"/>
            <a:ext cx="3200744" cy="3002164"/>
            <a:chOff x="164298" y="3342103"/>
            <a:chExt cx="3200744" cy="3002164"/>
          </a:xfrm>
        </p:grpSpPr>
        <p:pic>
          <p:nvPicPr>
            <p:cNvPr id="17" name="Picture 22" descr="AFMC Shield without whitebackground.gi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98" y="3342103"/>
              <a:ext cx="1086532" cy="1088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 descr="AFRL SHIELD WITHOUT WHITEBACKGROUND.gif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67" y="3729646"/>
              <a:ext cx="1107875" cy="1088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5556" y1="51389" x2="6111" y2="43889"/>
                          <a14:foregroundMark x1="5000" y1="50000" x2="0" y2="59722"/>
                          <a14:foregroundMark x1="3889" y1="64167" x2="13611" y2="80000"/>
                          <a14:foregroundMark x1="14167" y1="80278" x2="49444" y2="97500"/>
                          <a14:foregroundMark x1="88889" y1="77778" x2="96111" y2="62500"/>
                          <a14:foregroundMark x1="96667" y1="62222" x2="97500" y2="55833"/>
                          <a14:foregroundMark x1="95833" y1="53889" x2="90000" y2="47500"/>
                          <a14:foregroundMark x1="90000" y1="47500" x2="90000" y2="47500"/>
                          <a14:foregroundMark x1="86944" y1="48611" x2="83611" y2="50833"/>
                          <a14:foregroundMark x1="83611" y1="50000" x2="79167" y2="23611"/>
                          <a14:foregroundMark x1="79444" y1="23333" x2="44444" y2="2778"/>
                          <a14:foregroundMark x1="45000" y1="4444" x2="20000" y2="36111"/>
                          <a14:foregroundMark x1="20278" y1="38056" x2="14722" y2="50000"/>
                          <a14:foregroundMark x1="17778" y1="68889" x2="17778" y2="68889"/>
                          <a14:foregroundMark x1="10833" y1="65833" x2="43611" y2="81944"/>
                          <a14:foregroundMark x1="22222" y1="79444" x2="53611" y2="88056"/>
                          <a14:foregroundMark x1="69444" y1="82778" x2="94444" y2="63889"/>
                          <a14:foregroundMark x1="49722" y1="75833" x2="46389" y2="38056"/>
                          <a14:foregroundMark x1="50556" y1="47500" x2="49444" y2="10000"/>
                          <a14:foregroundMark x1="71111" y1="48056" x2="64722" y2="16944"/>
                          <a14:foregroundMark x1="26944" y1="51111" x2="35278" y2="19722"/>
                          <a14:foregroundMark x1="18333" y1="40556" x2="16944" y2="15556"/>
                          <a14:foregroundMark x1="14722" y1="13889" x2="12500" y2="10833"/>
                          <a14:foregroundMark x1="13333" y1="9444" x2="22778" y2="556"/>
                          <a14:foregroundMark x1="23333" y1="1944" x2="78611" y2="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05620" y="4077305"/>
              <a:ext cx="1113071" cy="1113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759" descr="AFSC Emblem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917" y="4443971"/>
              <a:ext cx="1188404" cy="1113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868" l="0" r="100000">
                          <a14:foregroundMark x1="23118" y1="5284" x2="79128" y2="63540"/>
                          <a14:foregroundMark x1="16116" y1="11361" x2="38441" y2="38177"/>
                          <a14:foregroundMark x1="4888" y1="60238" x2="9115" y2="52180"/>
                          <a14:foregroundMark x1="7926" y1="49141" x2="12153" y2="47424"/>
                          <a14:foregroundMark x1="13078" y1="48745" x2="10832" y2="69749"/>
                          <a14:foregroundMark x1="14135" y1="66711" x2="46235" y2="87847"/>
                          <a14:foregroundMark x1="14135" y1="69485" x2="23910" y2="77543"/>
                          <a14:foregroundMark x1="28402" y1="72787" x2="47556" y2="82827"/>
                          <a14:foregroundMark x1="35667" y1="86526" x2="48481" y2="90885"/>
                          <a14:foregroundMark x1="43725" y1="83091" x2="45178" y2="83487"/>
                          <a14:foregroundMark x1="50462" y1="90885" x2="63540" y2="83487"/>
                          <a14:foregroundMark x1="50066" y1="84808" x2="65258" y2="82299"/>
                          <a14:foregroundMark x1="50066" y1="82827" x2="87847" y2="61427"/>
                          <a14:foregroundMark x1="60766" y1="80978" x2="87583" y2="68296"/>
                          <a14:foregroundMark x1="89432" y1="52180" x2="91678" y2="591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0688" y="4837276"/>
              <a:ext cx="1113071" cy="1113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 descr="AFNWC without whitebackground.gif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451" y="5190376"/>
              <a:ext cx="1169591" cy="1153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4191000" y="5079990"/>
            <a:ext cx="3886200" cy="93981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Box 18"/>
          <p:cNvSpPr txBox="1">
            <a:spLocks noChangeArrowheads="1"/>
          </p:cNvSpPr>
          <p:nvPr userDrawn="1"/>
        </p:nvSpPr>
        <p:spPr bwMode="auto">
          <a:xfrm>
            <a:off x="106326" y="6400800"/>
            <a:ext cx="8952614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None/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Integrity – 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Service – Excellence</a:t>
            </a:r>
          </a:p>
        </p:txBody>
      </p:sp>
    </p:spTree>
    <p:extLst>
      <p:ext uri="{BB962C8B-B14F-4D97-AF65-F5344CB8AC3E}">
        <p14:creationId xmlns:p14="http://schemas.microsoft.com/office/powerpoint/2010/main" val="315204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96186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GRAMM\Pictures\SAF AQ Emblem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80" y="1677176"/>
            <a:ext cx="1095420" cy="10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842535" y="2597672"/>
            <a:ext cx="4920465" cy="1600200"/>
          </a:xfrm>
        </p:spPr>
        <p:txBody>
          <a:bodyPr/>
          <a:lstStyle>
            <a:lvl1pPr algn="ctr"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As of: 07MAR13</a:t>
            </a:r>
          </a:p>
        </p:txBody>
      </p:sp>
      <p:sp>
        <p:nvSpPr>
          <p:cNvPr id="13" name="Line 6"/>
          <p:cNvSpPr>
            <a:spLocks noChangeShapeType="1"/>
          </p:cNvSpPr>
          <p:nvPr userDrawn="1"/>
        </p:nvSpPr>
        <p:spPr bwMode="auto">
          <a:xfrm>
            <a:off x="381000" y="63881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16374" y="2471746"/>
            <a:ext cx="3200744" cy="3002164"/>
            <a:chOff x="164298" y="3342103"/>
            <a:chExt cx="3200744" cy="3002164"/>
          </a:xfrm>
        </p:grpSpPr>
        <p:pic>
          <p:nvPicPr>
            <p:cNvPr id="20" name="Picture 22" descr="AFMC Shield without whitebackground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98" y="3342103"/>
              <a:ext cx="1086532" cy="1088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 descr="AFRL SHIELD WITHOUT WHITEBACKGROUND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67" y="3729646"/>
              <a:ext cx="1107875" cy="1088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5556" y1="51389" x2="6111" y2="43889"/>
                          <a14:foregroundMark x1="5000" y1="50000" x2="0" y2="59722"/>
                          <a14:foregroundMark x1="3889" y1="64167" x2="13611" y2="80000"/>
                          <a14:foregroundMark x1="14167" y1="80278" x2="49444" y2="97500"/>
                          <a14:foregroundMark x1="88889" y1="77778" x2="96111" y2="62500"/>
                          <a14:foregroundMark x1="96667" y1="62222" x2="97500" y2="55833"/>
                          <a14:foregroundMark x1="95833" y1="53889" x2="90000" y2="47500"/>
                          <a14:foregroundMark x1="90000" y1="47500" x2="90000" y2="47500"/>
                          <a14:foregroundMark x1="86944" y1="48611" x2="83611" y2="50833"/>
                          <a14:foregroundMark x1="83611" y1="50000" x2="79167" y2="23611"/>
                          <a14:foregroundMark x1="79444" y1="23333" x2="44444" y2="2778"/>
                          <a14:foregroundMark x1="45000" y1="4444" x2="20000" y2="36111"/>
                          <a14:foregroundMark x1="20278" y1="38056" x2="14722" y2="50000"/>
                          <a14:foregroundMark x1="17778" y1="68889" x2="17778" y2="68889"/>
                          <a14:foregroundMark x1="10833" y1="65833" x2="43611" y2="81944"/>
                          <a14:foregroundMark x1="22222" y1="79444" x2="53611" y2="88056"/>
                          <a14:foregroundMark x1="69444" y1="82778" x2="94444" y2="63889"/>
                          <a14:foregroundMark x1="49722" y1="75833" x2="46389" y2="38056"/>
                          <a14:foregroundMark x1="50556" y1="47500" x2="49444" y2="10000"/>
                          <a14:foregroundMark x1="71111" y1="48056" x2="64722" y2="16944"/>
                          <a14:foregroundMark x1="26944" y1="51111" x2="35278" y2="19722"/>
                          <a14:foregroundMark x1="18333" y1="40556" x2="16944" y2="15556"/>
                          <a14:foregroundMark x1="14722" y1="13889" x2="12500" y2="10833"/>
                          <a14:foregroundMark x1="13333" y1="9444" x2="22778" y2="556"/>
                          <a14:foregroundMark x1="23333" y1="1944" x2="78611" y2="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05620" y="4077305"/>
              <a:ext cx="1113071" cy="1113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1759" descr="AFSC Emblem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917" y="4443971"/>
              <a:ext cx="1188404" cy="1113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68" l="0" r="100000">
                          <a14:foregroundMark x1="23118" y1="5284" x2="79128" y2="63540"/>
                          <a14:foregroundMark x1="16116" y1="11361" x2="38441" y2="38177"/>
                          <a14:foregroundMark x1="4888" y1="60238" x2="9115" y2="52180"/>
                          <a14:foregroundMark x1="7926" y1="49141" x2="12153" y2="47424"/>
                          <a14:foregroundMark x1="13078" y1="48745" x2="10832" y2="69749"/>
                          <a14:foregroundMark x1="14135" y1="66711" x2="46235" y2="87847"/>
                          <a14:foregroundMark x1="14135" y1="69485" x2="23910" y2="77543"/>
                          <a14:foregroundMark x1="28402" y1="72787" x2="47556" y2="82827"/>
                          <a14:foregroundMark x1="35667" y1="86526" x2="48481" y2="90885"/>
                          <a14:foregroundMark x1="43725" y1="83091" x2="45178" y2="83487"/>
                          <a14:foregroundMark x1="50462" y1="90885" x2="63540" y2="83487"/>
                          <a14:foregroundMark x1="50066" y1="84808" x2="65258" y2="82299"/>
                          <a14:foregroundMark x1="50066" y1="82827" x2="87847" y2="61427"/>
                          <a14:foregroundMark x1="60766" y1="80978" x2="87583" y2="68296"/>
                          <a14:foregroundMark x1="89432" y1="52180" x2="91678" y2="591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0688" y="4837276"/>
              <a:ext cx="1113071" cy="1113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 descr="AFNWC without whitebackground.gif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451" y="5190376"/>
              <a:ext cx="1169591" cy="1153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Line 7"/>
          <p:cNvSpPr>
            <a:spLocks noChangeShapeType="1"/>
          </p:cNvSpPr>
          <p:nvPr userDrawn="1"/>
        </p:nvSpPr>
        <p:spPr bwMode="auto">
          <a:xfrm>
            <a:off x="347983" y="327178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38" y="551383"/>
            <a:ext cx="2451771" cy="193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44" y="1517482"/>
            <a:ext cx="1635906" cy="156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8"/>
          <p:cNvSpPr txBox="1">
            <a:spLocks noChangeArrowheads="1"/>
          </p:cNvSpPr>
          <p:nvPr userDrawn="1"/>
        </p:nvSpPr>
        <p:spPr bwMode="auto">
          <a:xfrm>
            <a:off x="106326" y="6400800"/>
            <a:ext cx="8952614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cs typeface="Arial" charset="0"/>
              </a:rPr>
              <a:t>One Team, Delivering Capabilities to Fly, Fight &amp; Win…Today &amp; Tomorrow</a:t>
            </a:r>
          </a:p>
        </p:txBody>
      </p:sp>
    </p:spTree>
    <p:extLst>
      <p:ext uri="{BB962C8B-B14F-4D97-AF65-F5344CB8AC3E}">
        <p14:creationId xmlns:p14="http://schemas.microsoft.com/office/powerpoint/2010/main" val="62735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134819" y="6488668"/>
            <a:ext cx="2808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rgbClr val="2D2DB9">
                    <a:lumMod val="50000"/>
                  </a:srgbClr>
                </a:solidFill>
                <a:cs typeface="Arial" charset="0"/>
              </a:rPr>
              <a:t>Integrity – Rigor – Innovation</a:t>
            </a:r>
          </a:p>
        </p:txBody>
      </p:sp>
    </p:spTree>
    <p:extLst>
      <p:ext uri="{BB962C8B-B14F-4D97-AF65-F5344CB8AC3E}">
        <p14:creationId xmlns:p14="http://schemas.microsoft.com/office/powerpoint/2010/main" val="144245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34819" y="6488668"/>
            <a:ext cx="2808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rgbClr val="2D2DB9">
                    <a:lumMod val="50000"/>
                  </a:srgbClr>
                </a:solidFill>
                <a:cs typeface="Arial" charset="0"/>
              </a:rPr>
              <a:t>Integrity – Rigor – Innovation</a:t>
            </a:r>
          </a:p>
        </p:txBody>
      </p:sp>
    </p:spTree>
    <p:extLst>
      <p:ext uri="{BB962C8B-B14F-4D97-AF65-F5344CB8AC3E}">
        <p14:creationId xmlns:p14="http://schemas.microsoft.com/office/powerpoint/2010/main" val="485857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34819" y="6488668"/>
            <a:ext cx="2808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rgbClr val="2D2DB9">
                    <a:lumMod val="50000"/>
                  </a:srgbClr>
                </a:solidFill>
                <a:cs typeface="Arial" charset="0"/>
              </a:rPr>
              <a:t>Integrity – Rigor – Innovation</a:t>
            </a:r>
          </a:p>
        </p:txBody>
      </p:sp>
    </p:spTree>
    <p:extLst>
      <p:ext uri="{BB962C8B-B14F-4D97-AF65-F5344CB8AC3E}">
        <p14:creationId xmlns:p14="http://schemas.microsoft.com/office/powerpoint/2010/main" val="3512521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519863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8396E-A526-48C3-9E52-6DE5C2F22814}" type="slidenum">
              <a:rPr lang="en-US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34819" y="6488668"/>
            <a:ext cx="2808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rgbClr val="2D2DB9">
                    <a:lumMod val="50000"/>
                  </a:srgbClr>
                </a:solidFill>
                <a:cs typeface="Arial" charset="0"/>
              </a:rPr>
              <a:t>Integrity – Rigor – Innovation</a:t>
            </a:r>
          </a:p>
        </p:txBody>
      </p:sp>
    </p:spTree>
    <p:extLst>
      <p:ext uri="{BB962C8B-B14F-4D97-AF65-F5344CB8AC3E}">
        <p14:creationId xmlns:p14="http://schemas.microsoft.com/office/powerpoint/2010/main" val="2697595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79622" y="205746"/>
            <a:ext cx="7784756" cy="70788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latin typeface="Tahoma" charset="0"/>
              </a:rPr>
              <a:t>Air Force Materiel Command</a:t>
            </a:r>
          </a:p>
        </p:txBody>
      </p:sp>
      <p:grpSp>
        <p:nvGrpSpPr>
          <p:cNvPr id="9" name="Group 34"/>
          <p:cNvGrpSpPr>
            <a:grpSpLocks/>
          </p:cNvGrpSpPr>
          <p:nvPr userDrawn="1"/>
        </p:nvGrpSpPr>
        <p:grpSpPr bwMode="auto">
          <a:xfrm>
            <a:off x="476250" y="1627188"/>
            <a:ext cx="4140200" cy="4046537"/>
            <a:chOff x="198" y="1025"/>
            <a:chExt cx="2710" cy="2649"/>
          </a:xfrm>
        </p:grpSpPr>
        <p:pic>
          <p:nvPicPr>
            <p:cNvPr id="10" name="Picture 32" descr="AFMC logo revise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" y="1025"/>
              <a:ext cx="2710" cy="26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3"/>
            <p:cNvSpPr>
              <a:spLocks noChangeArrowheads="1"/>
            </p:cNvSpPr>
            <p:nvPr/>
          </p:nvSpPr>
          <p:spPr bwMode="auto">
            <a:xfrm>
              <a:off x="209" y="1027"/>
              <a:ext cx="2688" cy="2529"/>
            </a:xfrm>
            <a:prstGeom prst="ellipse">
              <a:avLst/>
            </a:prstGeom>
            <a:noFill/>
            <a:ln w="57150" algn="ctr">
              <a:solidFill>
                <a:srgbClr val="000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US" sz="48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" name="Line 25"/>
          <p:cNvSpPr>
            <a:spLocks noChangeShapeType="1"/>
          </p:cNvSpPr>
          <p:nvPr userDrawn="1"/>
        </p:nvSpPr>
        <p:spPr bwMode="auto">
          <a:xfrm>
            <a:off x="381000" y="63881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 userDrawn="1"/>
        </p:nvSpPr>
        <p:spPr bwMode="auto">
          <a:xfrm>
            <a:off x="381000" y="6477490"/>
            <a:ext cx="8382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One Team, Delivering Capabilities to Fly, Fight &amp; Win…Today &amp; Tomorrow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98987" y="4465638"/>
            <a:ext cx="4314353" cy="1144587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78363" y="1836738"/>
            <a:ext cx="4218502" cy="2125662"/>
          </a:xfrm>
        </p:spPr>
        <p:txBody>
          <a:bodyPr/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7283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3306-29F1-4E6E-BA13-8ACD1C56B5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9" descr="AFG-061218-00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2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63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DBA97-00EA-4FA0-AFD9-5FE84442E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9" descr="AFG-061218-00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2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258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0642-A502-4F40-AD02-28CCF458C3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9" descr="AFG-061218-00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2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88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2A4788FD-18A3-4D5E-95DA-C8297F944C6E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0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A43E1-87F7-4E17-A24B-E57C8E83E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9" descr="AFG-061218-00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2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06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29" descr="AFG-061218-00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2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001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8110-0A3F-4DFD-B067-7E2BC16D86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9" descr="AFG-061218-00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2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3139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ED74-B987-4135-B94D-0D90DF6EFF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9" descr="AFG-061218-00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2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083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95E6-1A9E-4A74-8AB7-A2E5B8686D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9" descr="AFG-061218-00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2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739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534400" cy="472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79CF8-8BB6-4C25-8C48-773039E4EB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29" descr="AFG-061218-00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2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721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508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iefing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2643188" y="1500188"/>
            <a:ext cx="3519487" cy="3657600"/>
            <a:chOff x="198" y="1025"/>
            <a:chExt cx="2710" cy="2649"/>
          </a:xfrm>
        </p:grpSpPr>
        <p:pic>
          <p:nvPicPr>
            <p:cNvPr id="8" name="Picture 32" descr="AFMC logo revise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" y="1025"/>
              <a:ext cx="2710" cy="26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33"/>
            <p:cNvSpPr>
              <a:spLocks noChangeArrowheads="1"/>
            </p:cNvSpPr>
            <p:nvPr/>
          </p:nvSpPr>
          <p:spPr bwMode="auto">
            <a:xfrm>
              <a:off x="209" y="1027"/>
              <a:ext cx="2688" cy="2529"/>
            </a:xfrm>
            <a:prstGeom prst="ellipse">
              <a:avLst/>
            </a:prstGeom>
            <a:noFill/>
            <a:ln w="57150" algn="ctr">
              <a:solidFill>
                <a:srgbClr val="000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US" sz="48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51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052F-D1FA-4C57-AE44-3BF6EEB233E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59EFB-463E-4E72-9C2C-5210F7B0B29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CC966-2571-4F7F-804D-233C5D78DA7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3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912F-8EEA-4492-9BB3-009304271E6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8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546E2-C7F6-499D-B431-A5DE06F2C36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62200" y="152400"/>
            <a:ext cx="64008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949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As of: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8FCB-CC0E-4F6C-AED6-D751C5EFC7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4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1" dirty="0"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3" descr="afsymbo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i="1" dirty="0"/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39BE3-2068-49E3-80F9-BDA3DE84364F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3C2785E-9F1E-40B0-B98E-213F9ECAF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6247828"/>
            <a:ext cx="91313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Approved for Public Release, Distribution Unlimited</a:t>
            </a:r>
            <a:endParaRPr lang="en-US" sz="200" b="0" dirty="0"/>
          </a:p>
        </p:txBody>
      </p:sp>
    </p:spTree>
    <p:extLst>
      <p:ext uri="{BB962C8B-B14F-4D97-AF65-F5344CB8AC3E}">
        <p14:creationId xmlns:p14="http://schemas.microsoft.com/office/powerpoint/2010/main" val="239034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7BF91-53BA-4236-A82B-2ABCABC4DB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2" name="Picture 1037" descr="afsymbo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2nd Bullet</a:t>
            </a:r>
          </a:p>
        </p:txBody>
      </p:sp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106326" y="6400800"/>
            <a:ext cx="8952614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None/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Integrity – 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Service – Excellence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6238775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Approved for Public Release, Distribution Unlimited</a:t>
            </a:r>
            <a:endParaRPr lang="en-US" sz="200" b="0" dirty="0"/>
          </a:p>
        </p:txBody>
      </p:sp>
    </p:spTree>
    <p:extLst>
      <p:ext uri="{BB962C8B-B14F-4D97-AF65-F5344CB8AC3E}">
        <p14:creationId xmlns:p14="http://schemas.microsoft.com/office/powerpoint/2010/main" val="381889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91" r:id="rId9"/>
    <p:sldLayoutId id="2147483693" r:id="rId10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As of: 07MAR13</a:t>
            </a: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2" name="Picture 1037" descr="afsymb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2nd Bullet</a:t>
            </a:r>
          </a:p>
        </p:txBody>
      </p:sp>
      <p:sp>
        <p:nvSpPr>
          <p:cNvPr id="11" name="Rectangle 1027"/>
          <p:cNvSpPr txBox="1">
            <a:spLocks noChangeArrowheads="1"/>
          </p:cNvSpPr>
          <p:nvPr userDrawn="1"/>
        </p:nvSpPr>
        <p:spPr bwMode="auto">
          <a:xfrm>
            <a:off x="7920518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5F1197A-7BD3-413E-915A-221BB7771398}" type="slidenum">
              <a:rPr lang="en-US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38775"/>
            <a:ext cx="91397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Approved for Public Release, Distribution Unlimited</a:t>
            </a:r>
            <a:endParaRPr lang="en-US" sz="200" b="0" dirty="0"/>
          </a:p>
        </p:txBody>
      </p:sp>
    </p:spTree>
    <p:extLst>
      <p:ext uri="{BB962C8B-B14F-4D97-AF65-F5344CB8AC3E}">
        <p14:creationId xmlns:p14="http://schemas.microsoft.com/office/powerpoint/2010/main" val="345496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088E16BE-9852-4E3D-BD06-F160B18C30C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43" y="76200"/>
            <a:ext cx="567216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272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8" r:id="rId11"/>
    <p:sldLayoutId id="2147483689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62150"/>
            <a:ext cx="8763000" cy="1600200"/>
          </a:xfrm>
        </p:spPr>
        <p:txBody>
          <a:bodyPr>
            <a:noAutofit/>
          </a:bodyPr>
          <a:lstStyle/>
          <a:p>
            <a:r>
              <a:rPr lang="en-US" sz="4000" dirty="0"/>
              <a:t>Digital Airworthiness Team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10000" y="3962400"/>
            <a:ext cx="504983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b="1" dirty="0"/>
              <a:t> August 2021</a:t>
            </a:r>
          </a:p>
          <a:p>
            <a:pPr algn="r"/>
            <a:r>
              <a:rPr lang="en-US" altLang="en-US" sz="1600" b="1" dirty="0"/>
              <a:t> </a:t>
            </a:r>
          </a:p>
          <a:p>
            <a:pPr algn="r"/>
            <a:endParaRPr lang="en-US" altLang="en-US" sz="1600" b="1" dirty="0"/>
          </a:p>
          <a:p>
            <a:pPr algn="r"/>
            <a:endParaRPr lang="en-US" altLang="en-US" sz="1600" b="1" dirty="0"/>
          </a:p>
          <a:p>
            <a:pPr algn="r"/>
            <a:r>
              <a:rPr lang="en-US" altLang="en-US" sz="1600" b="1" dirty="0"/>
              <a:t>Steven Turek, Ph.D.</a:t>
            </a:r>
          </a:p>
          <a:p>
            <a:pPr algn="r"/>
            <a:r>
              <a:rPr lang="en-US" altLang="en-US" sz="1600" b="1" dirty="0"/>
              <a:t>Technical Lead</a:t>
            </a:r>
          </a:p>
          <a:p>
            <a:pPr algn="r"/>
            <a:r>
              <a:rPr lang="en-US" altLang="en-US" sz="1600" b="1" dirty="0"/>
              <a:t>Digital Transformation Office (DTO)</a:t>
            </a:r>
          </a:p>
          <a:p>
            <a:pPr algn="r"/>
            <a:r>
              <a:rPr lang="en-US" altLang="en-US" sz="1600" b="1" dirty="0"/>
              <a:t>HQ AFMC/ENSZ, WPAFB, OH</a:t>
            </a:r>
          </a:p>
          <a:p>
            <a:pPr algn="r"/>
            <a:r>
              <a:rPr lang="en-US" altLang="en-US" sz="1600" b="1" dirty="0"/>
              <a:t>steven.turek.1@us.af.mil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0" y="6096000"/>
            <a:ext cx="9144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273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4FCD-AB0E-45C5-9DEF-6A5942EA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07FF1-5D1D-48A8-80E6-6A150D115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504950"/>
            <a:ext cx="8298608" cy="4743450"/>
          </a:xfrm>
        </p:spPr>
        <p:txBody>
          <a:bodyPr>
            <a:normAutofit/>
          </a:bodyPr>
          <a:lstStyle/>
          <a:p>
            <a:r>
              <a:rPr lang="en-US" dirty="0"/>
              <a:t>Host stakeholder specific workshops across AF and industry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dirty="0"/>
              <a:t>EN-EZ &amp; AW Offices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dirty="0"/>
              <a:t>Program Offices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dirty="0"/>
              <a:t>DOE/CE/DTAs</a:t>
            </a:r>
          </a:p>
          <a:p>
            <a:pPr lvl="1"/>
            <a:r>
              <a:rPr lang="fr-FR" b="0" dirty="0"/>
              <a:t>Non-traditional (e.g. AFRL, AFTC, AFWERX, etc.)</a:t>
            </a:r>
            <a:endParaRPr lang="en-US" b="0" dirty="0"/>
          </a:p>
          <a:p>
            <a:pPr lvl="1"/>
            <a:r>
              <a:rPr lang="en-US" b="0" dirty="0"/>
              <a:t>Industry</a:t>
            </a:r>
          </a:p>
          <a:p>
            <a:r>
              <a:rPr lang="en-US" dirty="0"/>
              <a:t>Focus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dirty="0"/>
              <a:t>Identify the current challenges for AW success and impediments to address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dirty="0"/>
              <a:t>Prioritize areas of attention</a:t>
            </a:r>
          </a:p>
          <a:p>
            <a:pPr lvl="1"/>
            <a:r>
              <a:rPr lang="en-US" b="0" dirty="0"/>
              <a:t>Facilitate conversations to strategize</a:t>
            </a:r>
          </a:p>
          <a:p>
            <a:pPr lvl="1"/>
            <a:r>
              <a:rPr lang="en-US" b="0" dirty="0"/>
              <a:t>Create roadmaps to various strategies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6078D-76DE-4128-B6D8-AAF71C60E693}"/>
              </a:ext>
            </a:extLst>
          </p:cNvPr>
          <p:cNvCxnSpPr>
            <a:cxnSpLocks/>
          </p:cNvCxnSpPr>
          <p:nvPr/>
        </p:nvCxnSpPr>
        <p:spPr>
          <a:xfrm>
            <a:off x="250028" y="5279368"/>
            <a:ext cx="8252288" cy="4661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5F53B72-8ACC-469A-80C8-2AB2B0C29F0A}"/>
              </a:ext>
            </a:extLst>
          </p:cNvPr>
          <p:cNvSpPr txBox="1"/>
          <p:nvPr/>
        </p:nvSpPr>
        <p:spPr>
          <a:xfrm>
            <a:off x="248195" y="4472983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24FD1-4D64-41AA-8666-FC82FDAB9C10}"/>
              </a:ext>
            </a:extLst>
          </p:cNvPr>
          <p:cNvSpPr txBox="1"/>
          <p:nvPr/>
        </p:nvSpPr>
        <p:spPr>
          <a:xfrm>
            <a:off x="251458" y="4874668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 2</a:t>
            </a:r>
          </a:p>
        </p:txBody>
      </p:sp>
    </p:spTree>
    <p:extLst>
      <p:ext uri="{BB962C8B-B14F-4D97-AF65-F5344CB8AC3E}">
        <p14:creationId xmlns:p14="http://schemas.microsoft.com/office/powerpoint/2010/main" val="40165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840AA-BC47-45C4-B430-EBB5BAD49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391478"/>
            <a:ext cx="8117785" cy="3764661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/>
              <a:t>Update 516; difficult to “put it on contract”</a:t>
            </a:r>
          </a:p>
          <a:p>
            <a:r>
              <a:rPr lang="en-US" b="0" dirty="0"/>
              <a:t>Translate AW criteria into system specification/verification/artifacts</a:t>
            </a:r>
          </a:p>
          <a:p>
            <a:r>
              <a:rPr lang="en-US" b="0" dirty="0"/>
              <a:t>Develop expertise in additional disciplines (training by criteria/process)</a:t>
            </a:r>
          </a:p>
          <a:p>
            <a:r>
              <a:rPr lang="en-US" b="0" dirty="0"/>
              <a:t>Address Developmental/Operational Risk within Safety</a:t>
            </a:r>
          </a:p>
          <a:p>
            <a:r>
              <a:rPr lang="en-US" b="0" dirty="0"/>
              <a:t>Improve Program Office Requirements Tool – move towards COTS software</a:t>
            </a:r>
          </a:p>
          <a:p>
            <a:r>
              <a:rPr lang="en-US" b="0" dirty="0"/>
              <a:t>Stop Project from moving forward if not ready; Holding program accountable for following the AW process</a:t>
            </a:r>
          </a:p>
          <a:p>
            <a:r>
              <a:rPr lang="en-US" b="0" dirty="0"/>
              <a:t>Moving back towards engineering, as opposed to risk management (managing risk of non-compliance)</a:t>
            </a:r>
          </a:p>
          <a:p>
            <a:r>
              <a:rPr lang="en-US" b="0" dirty="0"/>
              <a:t>Availability of data before entering AW process</a:t>
            </a:r>
          </a:p>
          <a:p>
            <a:r>
              <a:rPr lang="en-US" b="0" dirty="0"/>
              <a:t>Overall complexity of the process and overall depth/breadth of expertise involved</a:t>
            </a:r>
          </a:p>
          <a:p>
            <a:r>
              <a:rPr lang="en-US" b="0" dirty="0"/>
              <a:t>Generate a Real Time AW project tracker, know where to get daily updates</a:t>
            </a:r>
          </a:p>
          <a:p>
            <a:r>
              <a:rPr lang="en-US" b="0" dirty="0"/>
              <a:t>Get home office involved earlier and throughout program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AD4FCD-AB0E-45C5-9DEF-6A5942EA3456}"/>
              </a:ext>
            </a:extLst>
          </p:cNvPr>
          <p:cNvSpPr txBox="1">
            <a:spLocks/>
          </p:cNvSpPr>
          <p:nvPr/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kern="0" dirty="0"/>
              <a:t>Preliminary Challenges from Home Office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4F915-19DE-4D8E-8A18-F693956B7602}"/>
              </a:ext>
            </a:extLst>
          </p:cNvPr>
          <p:cNvSpPr txBox="1"/>
          <p:nvPr/>
        </p:nvSpPr>
        <p:spPr>
          <a:xfrm>
            <a:off x="397565" y="5064319"/>
            <a:ext cx="8409885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/>
              <a:t>Initial Take – Emphasis Areas</a:t>
            </a:r>
            <a:r>
              <a:rPr lang="en-US" sz="1600" b="1" dirty="0"/>
              <a:t>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</a:rPr>
              <a:t>Getting AW requirements/considerations into design, not separate (process)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Data availability (data) </a:t>
            </a:r>
            <a:r>
              <a:rPr lang="en-US" sz="1600" b="1" dirty="0"/>
              <a:t>&amp; expertise to review/interpret 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/>
              <a:t>Shift focus from managing risk of non-compliance to program accountability </a:t>
            </a:r>
          </a:p>
        </p:txBody>
      </p:sp>
    </p:spTree>
    <p:extLst>
      <p:ext uri="{BB962C8B-B14F-4D97-AF65-F5344CB8AC3E}">
        <p14:creationId xmlns:p14="http://schemas.microsoft.com/office/powerpoint/2010/main" val="392881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D9C3-5CD8-4401-A317-23098EECA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381540"/>
            <a:ext cx="8206922" cy="3873844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/>
              <a:t>516 update/revision: need requirement /spec language; interpretation /application is inconsistent; need standards, objective measures throughout HDBK​</a:t>
            </a:r>
          </a:p>
          <a:p>
            <a:r>
              <a:rPr lang="en-US" b="0" dirty="0"/>
              <a:t>Workforce management competency/training: need training for other functionals/ contractors/ process changes/ data systems/ SE big picture and better tailoring for audience​</a:t>
            </a:r>
          </a:p>
          <a:p>
            <a:r>
              <a:rPr lang="en-US" b="0" dirty="0"/>
              <a:t>Data rights/availability/access/storage/CM/digital thread/security/workload burden​</a:t>
            </a:r>
          </a:p>
          <a:p>
            <a:r>
              <a:rPr lang="en-US" b="0" dirty="0"/>
              <a:t>Culture: overly conservative / AW treated as separate process​</a:t>
            </a:r>
          </a:p>
          <a:p>
            <a:r>
              <a:rPr lang="en-US" b="0" dirty="0"/>
              <a:t>Up front prep/planning/contract incorporation and full program integration​</a:t>
            </a:r>
          </a:p>
          <a:p>
            <a:r>
              <a:rPr lang="en-US" b="0" dirty="0"/>
              <a:t>Internal Processes:   AW tools and execution inconsistent from program to program​</a:t>
            </a:r>
          </a:p>
          <a:p>
            <a:r>
              <a:rPr lang="en-US" b="0" dirty="0"/>
              <a:t>External Processes: guidance and template change tempo, process, and communication / large documentation burden for small and administrative changes / no good way to assess “risk burn down” in advance​</a:t>
            </a:r>
          </a:p>
          <a:p>
            <a:r>
              <a:rPr lang="en-US" b="0" dirty="0"/>
              <a:t>Roles / Authorities:  Endorsements not useful or​ consistent across sections​</a:t>
            </a:r>
          </a:p>
          <a:p>
            <a:r>
              <a:rPr lang="en-US" b="0" dirty="0"/>
              <a:t>ACT:  rigid/restrictive/segregated/limited/hard to use​</a:t>
            </a:r>
          </a:p>
          <a:p>
            <a:r>
              <a:rPr lang="en-US" b="0" dirty="0"/>
              <a:t>Insufficient resources: people/$/schedule​</a:t>
            </a:r>
          </a:p>
          <a:p>
            <a:r>
              <a:rPr lang="en-US" b="0" dirty="0"/>
              <a:t>Process overlap/conflict – System Safety​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AD4FCD-AB0E-45C5-9DEF-6A5942EA3456}"/>
              </a:ext>
            </a:extLst>
          </p:cNvPr>
          <p:cNvSpPr txBox="1">
            <a:spLocks/>
          </p:cNvSpPr>
          <p:nvPr/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kern="0" dirty="0"/>
              <a:t>Preliminary Challenges from Program Office Groups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4F915-19DE-4D8E-8A18-F693956B7602}"/>
              </a:ext>
            </a:extLst>
          </p:cNvPr>
          <p:cNvSpPr txBox="1"/>
          <p:nvPr/>
        </p:nvSpPr>
        <p:spPr>
          <a:xfrm>
            <a:off x="397565" y="5183588"/>
            <a:ext cx="8409885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/>
              <a:t>Initial Take – Emphasis Areas</a:t>
            </a:r>
            <a:r>
              <a:rPr lang="en-US" sz="1600" b="1" dirty="0"/>
              <a:t>: ​</a:t>
            </a:r>
          </a:p>
          <a:p>
            <a:r>
              <a:rPr lang="en-US" sz="1600" b="1" dirty="0"/>
              <a:t>Digital thread (MBSE, DE, PLM, artifacts, etc.)​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Ready access to information for all stakeholders​ (data)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Reduce manual data workload​ &amp; increase consistency of application (516 revision)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Getting AW requirements/considerations into design (process) ​ </a:t>
            </a:r>
          </a:p>
          <a:p>
            <a:r>
              <a:rPr lang="en-US" sz="1600" b="1" dirty="0"/>
              <a:t>Workforce/competency development​</a:t>
            </a:r>
          </a:p>
        </p:txBody>
      </p:sp>
    </p:spTree>
    <p:extLst>
      <p:ext uri="{BB962C8B-B14F-4D97-AF65-F5344CB8AC3E}">
        <p14:creationId xmlns:p14="http://schemas.microsoft.com/office/powerpoint/2010/main" val="218421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840AA-BC47-45C4-B430-EBB5BAD49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381539"/>
            <a:ext cx="8117785" cy="3679213"/>
          </a:xfrm>
        </p:spPr>
        <p:txBody>
          <a:bodyPr>
            <a:normAutofit fontScale="92500" lnSpcReduction="20000"/>
          </a:bodyPr>
          <a:lstStyle/>
          <a:p>
            <a:r>
              <a:rPr lang="en-US" sz="1800" b="0" dirty="0"/>
              <a:t>Subjectivity in risk assessment philosophy</a:t>
            </a:r>
          </a:p>
          <a:p>
            <a:r>
              <a:rPr lang="en-US" sz="1800" b="0" dirty="0"/>
              <a:t>Inconsistent application of 516 (intent vs strict interpretation – personalities dominate process)</a:t>
            </a:r>
          </a:p>
          <a:p>
            <a:r>
              <a:rPr lang="en-US" sz="1800" b="0" dirty="0"/>
              <a:t>Need better access to contractor data</a:t>
            </a:r>
          </a:p>
          <a:p>
            <a:r>
              <a:rPr lang="en-US" sz="1800" b="0" dirty="0"/>
              <a:t>Keeping everyone current on process and policy</a:t>
            </a:r>
          </a:p>
          <a:p>
            <a:r>
              <a:rPr lang="en-US" sz="1800" b="0" dirty="0"/>
              <a:t>Raising education/competency level of players at many levels</a:t>
            </a:r>
          </a:p>
          <a:p>
            <a:r>
              <a:rPr lang="en-US" sz="1800" b="0" dirty="0"/>
              <a:t>Unclear industry incentives – interpretation of the contract is an issue</a:t>
            </a:r>
          </a:p>
          <a:p>
            <a:r>
              <a:rPr lang="en-US" sz="1800" b="0" dirty="0"/>
              <a:t>Tools are inadequate or non-existent; lack of requirements tool use, Excel still used</a:t>
            </a:r>
          </a:p>
          <a:p>
            <a:r>
              <a:rPr lang="en-US" sz="1800" b="0" dirty="0"/>
              <a:t>Staffing is less than needed</a:t>
            </a:r>
          </a:p>
          <a:p>
            <a:r>
              <a:rPr lang="en-US" sz="1800" b="0" dirty="0"/>
              <a:t>Design requirements and 516 criteria are not aligned or correlated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4F915-19DE-4D8E-8A18-F693956B7602}"/>
              </a:ext>
            </a:extLst>
          </p:cNvPr>
          <p:cNvSpPr txBox="1"/>
          <p:nvPr/>
        </p:nvSpPr>
        <p:spPr>
          <a:xfrm>
            <a:off x="397565" y="4830895"/>
            <a:ext cx="8409885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/>
              <a:t>Initial Take – Emphasis Areas</a:t>
            </a:r>
            <a:r>
              <a:rPr lang="en-US" sz="1600" b="1" dirty="0"/>
              <a:t>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Improve use of tools and tool capability – “too rigid and restrictive”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Reconciling overlap of AW risks and safety risks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Data availability (data)</a:t>
            </a:r>
            <a:endParaRPr lang="en-US" sz="1600" b="1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</a:rPr>
              <a:t>Bake-in what compliance means, so contract is explicit (process)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Consistent in processes and application of 516 (revision)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AD4FCD-AB0E-45C5-9DEF-6A5942EA3456}"/>
              </a:ext>
            </a:extLst>
          </p:cNvPr>
          <p:cNvSpPr txBox="1">
            <a:spLocks/>
          </p:cNvSpPr>
          <p:nvPr/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kern="0" dirty="0"/>
              <a:t>Preliminary Challenges from DOE/CE/DTA Group</a:t>
            </a:r>
          </a:p>
        </p:txBody>
      </p:sp>
    </p:spTree>
    <p:extLst>
      <p:ext uri="{BB962C8B-B14F-4D97-AF65-F5344CB8AC3E}">
        <p14:creationId xmlns:p14="http://schemas.microsoft.com/office/powerpoint/2010/main" val="247346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Team &amp; Contracted SMEs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Core Team Members:</a:t>
            </a:r>
          </a:p>
          <a:p>
            <a:pPr lvl="1"/>
            <a:r>
              <a:rPr lang="en-US" sz="1400" b="0" dirty="0"/>
              <a:t>Dr. Turek, HQ AFMC/ENSZ (Technical Lead)</a:t>
            </a:r>
          </a:p>
          <a:p>
            <a:pPr lvl="1"/>
            <a:r>
              <a:rPr lang="en-US" sz="1400" b="0" dirty="0"/>
              <a:t>Dr. Kobryn, AFRL/RQS (AFRL Digital SME)</a:t>
            </a:r>
          </a:p>
          <a:p>
            <a:pPr lvl="1"/>
            <a:r>
              <a:rPr lang="en-US" sz="1400" b="0" dirty="0"/>
              <a:t>Mr. Kutter, SL, AFLCMC/EN‐EZ (Technical Advisor)</a:t>
            </a:r>
          </a:p>
          <a:p>
            <a:pPr lvl="1"/>
            <a:r>
              <a:rPr lang="en-US" sz="1400" b="0" dirty="0"/>
              <a:t>Mr. Baker, AFLCMC/WL (Director of Engineering)</a:t>
            </a:r>
          </a:p>
          <a:p>
            <a:pPr lvl="1"/>
            <a:r>
              <a:rPr lang="en-US" sz="1400" b="0" dirty="0"/>
              <a:t>Mr. Falcone, AFLCMC/HB (Director of Engineering)</a:t>
            </a:r>
          </a:p>
          <a:p>
            <a:pPr lvl="1"/>
            <a:r>
              <a:rPr lang="en-US" sz="1400" b="0" dirty="0"/>
              <a:t>Ms. Lohn, AFLCMC/WAQ (Lead Flight Sys Engineer)</a:t>
            </a:r>
          </a:p>
          <a:p>
            <a:pPr lvl="1"/>
            <a:r>
              <a:rPr lang="en-US" sz="1400" b="0" dirty="0"/>
              <a:t>Ms. Janszen, AFLCMC/EZZ (AW Technical Expert)</a:t>
            </a:r>
          </a:p>
          <a:p>
            <a:pPr lvl="1"/>
            <a:r>
              <a:rPr lang="en-US" sz="1400" b="0" dirty="0"/>
              <a:t>Mr. Dillsaver, AFLCMC/EZZ (UAS Technical Expert)</a:t>
            </a:r>
          </a:p>
          <a:p>
            <a:pPr lvl="1"/>
            <a:r>
              <a:rPr lang="en-US" sz="1400" b="0" dirty="0"/>
              <a:t>Mr. Demerly, AFLCMC/WAQ (Airworthiness Lead)</a:t>
            </a:r>
          </a:p>
          <a:p>
            <a:r>
              <a:rPr lang="en-US" sz="1400" dirty="0"/>
              <a:t>ARCTOS:</a:t>
            </a:r>
          </a:p>
          <a:p>
            <a:pPr lvl="1"/>
            <a:r>
              <a:rPr lang="en-US" sz="1400" b="0" dirty="0"/>
              <a:t>Dr. Rollie Dutton</a:t>
            </a:r>
            <a:endParaRPr lang="en-US" sz="1400" dirty="0"/>
          </a:p>
          <a:p>
            <a:r>
              <a:rPr lang="en-US" sz="1400" dirty="0"/>
              <a:t>Dayton Aero SMEs:</a:t>
            </a:r>
          </a:p>
          <a:p>
            <a:pPr lvl="1"/>
            <a:r>
              <a:rPr lang="en-US" sz="1400" b="0" dirty="0"/>
              <a:t>Ms. Dawn McGarvey-Buchwalder</a:t>
            </a:r>
          </a:p>
          <a:p>
            <a:pPr lvl="1"/>
            <a:r>
              <a:rPr lang="en-US" sz="1400" b="0" dirty="0"/>
              <a:t>Ms. Betty Rodriguez</a:t>
            </a:r>
          </a:p>
          <a:p>
            <a:pPr lvl="1"/>
            <a:r>
              <a:rPr lang="en-US" sz="1400" b="0" dirty="0"/>
              <a:t>Mr. Bob Stanton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4788FD-18A3-4D5E-95DA-C8297F944C6E}" type="slidenum">
              <a:rPr lang="en-US" smtClean="0"/>
              <a:pPr>
                <a:defRPr/>
              </a:pPr>
              <a:t>14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4788FD-18A3-4D5E-95DA-C8297F944C6E}" type="slidenum">
              <a:rPr lang="en-US" smtClean="0"/>
              <a:pPr>
                <a:defRPr/>
              </a:pPr>
              <a:t>15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0"/>
            <a:ext cx="347038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8242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0" dirty="0"/>
              <a:t>Digital airworthiness certification is a </a:t>
            </a:r>
            <a:r>
              <a:rPr lang="en-US" sz="1600" b="0" u="sng" dirty="0"/>
              <a:t>key enabler to field the latest technologies faster than our adversaries</a:t>
            </a:r>
            <a:r>
              <a:rPr lang="en-US" sz="1600" b="0" dirty="0"/>
              <a:t>, thus SAF/AQR DEEO and AF Digital Campaign made Digital Airworthiness an early focus</a:t>
            </a:r>
          </a:p>
          <a:p>
            <a:r>
              <a:rPr lang="en-US" sz="1600" b="0" u="sng" dirty="0"/>
              <a:t>No single organization has the resources or authority to overhaul the airworthiness</a:t>
            </a:r>
            <a:r>
              <a:rPr lang="en-US" sz="1600" b="0" dirty="0"/>
              <a:t> </a:t>
            </a:r>
            <a:r>
              <a:rPr lang="en-US" sz="1600" b="0" u="sng" dirty="0"/>
              <a:t>process</a:t>
            </a:r>
            <a:r>
              <a:rPr lang="en-US" sz="1600" b="0" dirty="0"/>
              <a:t>, and no overarching construct exists for coordinating, communicating, or prioritizing disparate efforts</a:t>
            </a:r>
          </a:p>
          <a:p>
            <a:r>
              <a:rPr lang="en-US" sz="1600" b="0" dirty="0"/>
              <a:t>A Digital Airworthiness Team is the </a:t>
            </a:r>
            <a:r>
              <a:rPr lang="en-US" sz="1600" b="0" u="sng" dirty="0"/>
              <a:t>mechanism to coordinate and communicate ongoing activities</a:t>
            </a:r>
            <a:r>
              <a:rPr lang="en-US" sz="1600" b="0" dirty="0"/>
              <a:t>; </a:t>
            </a:r>
            <a:r>
              <a:rPr lang="en-US" sz="1600" b="0" u="sng" dirty="0"/>
              <a:t>provide strategic vision/direction</a:t>
            </a:r>
            <a:r>
              <a:rPr lang="en-US" sz="1600" b="0" dirty="0"/>
              <a:t> on the implementation of digital methods, processes, and tools; and </a:t>
            </a:r>
            <a:r>
              <a:rPr lang="en-US" sz="1600" b="0" u="sng" dirty="0"/>
              <a:t>provide prioritized guidance and recommendations</a:t>
            </a:r>
            <a:r>
              <a:rPr lang="en-US" sz="1600" b="0" dirty="0"/>
              <a:t> on current and future efforts</a:t>
            </a:r>
          </a:p>
          <a:p>
            <a:r>
              <a:rPr lang="en-US" sz="1600" b="0" dirty="0"/>
              <a:t>The Digital Airworthiness Team has received continued endorsement &amp; input from the Air Force Airworthiness Management Steering Group (AMSG) &amp; AF Airworthiness Office (AFLCMC/EZZ)</a:t>
            </a:r>
          </a:p>
          <a:p>
            <a:r>
              <a:rPr lang="en-US" sz="1600" b="0" dirty="0"/>
              <a:t>Formal </a:t>
            </a:r>
            <a:r>
              <a:rPr lang="en-US" sz="1600" b="0" u="sng" dirty="0"/>
              <a:t>kick‐off (50+ participants) and AA&amp;S conference</a:t>
            </a:r>
            <a:r>
              <a:rPr lang="en-US" sz="1600" b="0" dirty="0"/>
              <a:t> engaged stakeholders to increase awareness, explain the Team’s approach, and </a:t>
            </a:r>
            <a:r>
              <a:rPr lang="en-US" sz="1600" b="0" u="sng" dirty="0"/>
              <a:t>request participation in upcoming workshops</a:t>
            </a:r>
            <a:r>
              <a:rPr lang="en-US" sz="1600" b="0" dirty="0"/>
              <a:t> that will focus on Problem Deconstruction; Future State Ideation; and Action, Prioritization, and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4788FD-18A3-4D5E-95DA-C8297F944C6E}" type="slidenum">
              <a:rPr lang="en-US" smtClean="0"/>
              <a:pPr>
                <a:defRPr/>
              </a:pPr>
              <a:t>2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0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‘Digital’ Motivation and Strategic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428750"/>
            <a:ext cx="6810375" cy="4895850"/>
          </a:xfrm>
        </p:spPr>
        <p:txBody>
          <a:bodyPr/>
          <a:lstStyle/>
          <a:p>
            <a:r>
              <a:rPr lang="en-US" sz="1400" dirty="0">
                <a:cs typeface="Arial"/>
              </a:rPr>
              <a:t>Owning the Technical Baseline workshop report (2015)</a:t>
            </a:r>
          </a:p>
          <a:p>
            <a:r>
              <a:rPr lang="en-US" sz="1400" dirty="0">
                <a:ea typeface="+mn-lt"/>
                <a:cs typeface="+mn-lt"/>
              </a:rPr>
              <a:t>OSD Digital Engineering Strategy (2018)</a:t>
            </a:r>
            <a:endParaRPr lang="en-US" sz="1400" dirty="0"/>
          </a:p>
          <a:p>
            <a:r>
              <a:rPr lang="en-US" sz="1400" dirty="0"/>
              <a:t>AF Digital Campaign (2020)</a:t>
            </a:r>
          </a:p>
          <a:p>
            <a:pPr lvl="1"/>
            <a:r>
              <a:rPr lang="en-US" sz="1400" b="0" dirty="0"/>
              <a:t>Influence IT investments to enable a robust, secure infrastructure</a:t>
            </a:r>
          </a:p>
          <a:p>
            <a:pPr lvl="1"/>
            <a:r>
              <a:rPr lang="en-US" sz="1400" b="0" dirty="0"/>
              <a:t>Provide an Integrated Digital Environment for collaboration, analysis, and visualization across functional domains of AF users</a:t>
            </a:r>
          </a:p>
          <a:p>
            <a:pPr lvl="1"/>
            <a:r>
              <a:rPr lang="en-US" sz="1400" b="0" dirty="0"/>
              <a:t>Guide the use of Government Reference Architectures and related standards and datasets for enterprise and system-level application</a:t>
            </a:r>
          </a:p>
          <a:p>
            <a:pPr lvl="1"/>
            <a:r>
              <a:rPr lang="en-US" sz="1400" b="0" dirty="0"/>
              <a:t>Develop Life Cycle Strategies and Processes for Technology Transition, System Acquisition and Product Support</a:t>
            </a:r>
          </a:p>
          <a:p>
            <a:pPr lvl="1"/>
            <a:r>
              <a:rPr lang="en-US" sz="1400" b="0" dirty="0"/>
              <a:t>Assess and define the required policy and guidance changes to enable full implementation of the Digital Transformation</a:t>
            </a:r>
          </a:p>
          <a:p>
            <a:pPr lvl="1"/>
            <a:r>
              <a:rPr lang="en-US" sz="1400" b="0" dirty="0"/>
              <a:t>Drive culture change through training and change management</a:t>
            </a:r>
          </a:p>
          <a:p>
            <a:r>
              <a:rPr lang="en-US" sz="1400" dirty="0"/>
              <a:t>SAF/AQ Vision</a:t>
            </a:r>
          </a:p>
          <a:p>
            <a:pPr lvl="1"/>
            <a:r>
              <a:rPr lang="en-US" sz="1400" dirty="0"/>
              <a:t>There is No Spoon: Digital Acquisition (2020)</a:t>
            </a:r>
          </a:p>
          <a:p>
            <a:pPr lvl="1"/>
            <a:r>
              <a:rPr lang="en-US" sz="1400" dirty="0"/>
              <a:t>Bending the Spoon: Guidebook for DE and e-Series (2021)</a:t>
            </a:r>
          </a:p>
          <a:p>
            <a:pPr lvl="1"/>
            <a:r>
              <a:rPr lang="en-US" sz="1400" dirty="0"/>
              <a:t>Digital Building Codes (2021)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F44A0-7C1B-443D-AC1A-4D30F2BF391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48" y="4445744"/>
            <a:ext cx="1371600" cy="177588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6C5AA87-6A85-4258-A640-9CDB35628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579" y="3412458"/>
            <a:ext cx="1761768" cy="2329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740" y="2410469"/>
            <a:ext cx="1371600" cy="177800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523" y="1285189"/>
            <a:ext cx="1371600" cy="177588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5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Transformation</a:t>
            </a:r>
            <a:br>
              <a:rPr lang="en-US" dirty="0"/>
            </a:br>
            <a:r>
              <a:rPr lang="en-US" dirty="0"/>
              <a:t>Office Vision &amp;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8275" y="1271587"/>
            <a:ext cx="8639175" cy="1593259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Vision:</a:t>
            </a:r>
            <a:r>
              <a:rPr lang="en-US" sz="1800" b="0" dirty="0"/>
              <a:t> A digitally-empowered DAF equipped with an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agile workforce</a:t>
            </a:r>
            <a:r>
              <a:rPr lang="en-US" sz="1800" b="0" dirty="0"/>
              <a:t>, </a:t>
            </a:r>
            <a:r>
              <a:rPr lang="en-US" sz="1800" i="1" dirty="0">
                <a:solidFill>
                  <a:srgbClr val="CF9D0A"/>
                </a:solidFill>
              </a:rPr>
              <a:t>state-of-the-art technologies</a:t>
            </a:r>
            <a:r>
              <a:rPr lang="en-US" sz="1800" b="0" dirty="0"/>
              <a:t>, and </a:t>
            </a:r>
            <a:r>
              <a:rPr lang="en-US" sz="1800" i="1" dirty="0">
                <a:solidFill>
                  <a:srgbClr val="798F4D"/>
                </a:solidFill>
              </a:rPr>
              <a:t>intuitive processes</a:t>
            </a:r>
            <a:r>
              <a:rPr lang="en-US" sz="1800" b="0" dirty="0"/>
              <a:t> that </a:t>
            </a:r>
            <a:r>
              <a:rPr lang="en-US" sz="1800" i="1" dirty="0">
                <a:solidFill>
                  <a:srgbClr val="7030A0"/>
                </a:solidFill>
              </a:rPr>
              <a:t>drive model-based enterprise decision-making</a:t>
            </a:r>
            <a:r>
              <a:rPr lang="en-US" sz="1800" b="0" dirty="0"/>
              <a:t>, </a:t>
            </a:r>
            <a:r>
              <a:rPr lang="en-US" sz="1800" i="1" dirty="0">
                <a:solidFill>
                  <a:srgbClr val="CF9D0A"/>
                </a:solidFill>
              </a:rPr>
              <a:t>enable automation</a:t>
            </a:r>
            <a:r>
              <a:rPr lang="en-US" sz="1800" b="0" dirty="0"/>
              <a:t>, </a:t>
            </a:r>
            <a:r>
              <a:rPr lang="en-US" sz="1800" i="1" dirty="0">
                <a:solidFill>
                  <a:srgbClr val="CF9D0A"/>
                </a:solidFill>
              </a:rPr>
              <a:t>institutionalize open architectures</a:t>
            </a:r>
            <a:r>
              <a:rPr lang="en-US" sz="1800" b="0" dirty="0"/>
              <a:t>, and </a:t>
            </a:r>
            <a:r>
              <a:rPr lang="en-US" sz="1800" i="1" dirty="0">
                <a:solidFill>
                  <a:srgbClr val="295775"/>
                </a:solidFill>
              </a:rPr>
              <a:t>leverage authoritative models and data</a:t>
            </a:r>
            <a:r>
              <a:rPr lang="en-US" sz="1800" b="0" dirty="0"/>
              <a:t> to ensure </a:t>
            </a:r>
            <a:r>
              <a:rPr lang="en-US" sz="1800" i="1" dirty="0">
                <a:solidFill>
                  <a:srgbClr val="798F4D"/>
                </a:solidFill>
              </a:rPr>
              <a:t>seamless stakeholder collaboration</a:t>
            </a:r>
            <a:r>
              <a:rPr lang="en-US" sz="1800" b="0" dirty="0"/>
              <a:t>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across the lifecycle</a:t>
            </a:r>
            <a:r>
              <a:rPr lang="en-US" sz="1800" b="0" dirty="0"/>
              <a:t>.</a:t>
            </a:r>
            <a:endParaRPr lang="en-US" sz="1800" dirty="0">
              <a:cs typeface="Arial"/>
            </a:endParaRPr>
          </a:p>
          <a:p>
            <a:pPr lvl="1"/>
            <a:endParaRPr lang="en-US" sz="18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7912F-8EEA-4492-9BB3-009304271E6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740857"/>
            <a:ext cx="3744291" cy="350108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2610260" y="3910305"/>
            <a:ext cx="2193024" cy="1170081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28C80-FD13-43C3-8330-18A64CFF9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010" y="2871033"/>
            <a:ext cx="1371600" cy="177588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EAFBF36-798E-417B-941F-C3803FAD5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02" y="2870997"/>
            <a:ext cx="1761768" cy="2329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7E9D40-44D6-4C79-9903-53264D981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83" y="3694597"/>
            <a:ext cx="1371600" cy="177800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668E28-9515-43E9-BFB8-8D24EE5CA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494" y="3415244"/>
            <a:ext cx="1842719" cy="236478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54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76200"/>
            <a:ext cx="7042818" cy="1143000"/>
          </a:xfrm>
        </p:spPr>
        <p:txBody>
          <a:bodyPr/>
          <a:lstStyle/>
          <a:p>
            <a:r>
              <a:rPr lang="en-US" dirty="0"/>
              <a:t>Digital Airworthiness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371600"/>
            <a:ext cx="8258175" cy="4724400"/>
          </a:xfrm>
        </p:spPr>
        <p:txBody>
          <a:bodyPr>
            <a:noAutofit/>
          </a:bodyPr>
          <a:lstStyle/>
          <a:p>
            <a:r>
              <a:rPr lang="en-US" sz="1600" dirty="0"/>
              <a:t>Digital technologies and practices are changing the landscape – we need to stay in sync across the AF and with industry partners</a:t>
            </a:r>
          </a:p>
          <a:p>
            <a:r>
              <a:rPr lang="en-US" sz="1600" dirty="0"/>
              <a:t>Digital Transformation enables enhanced decision-making</a:t>
            </a:r>
          </a:p>
          <a:p>
            <a:pPr lvl="1"/>
            <a:r>
              <a:rPr lang="en-US" sz="1600" b="0" dirty="0"/>
              <a:t>Right data, to the right people, at the right time</a:t>
            </a:r>
          </a:p>
          <a:p>
            <a:pPr lvl="1"/>
            <a:r>
              <a:rPr lang="en-US" sz="1600" b="0" dirty="0"/>
              <a:t>Effective collaboration</a:t>
            </a:r>
          </a:p>
          <a:p>
            <a:pPr lvl="1"/>
            <a:r>
              <a:rPr lang="en-US" sz="1600" b="0" dirty="0"/>
              <a:t>Speed with rigor, efficiency gains</a:t>
            </a:r>
          </a:p>
          <a:p>
            <a:pPr lvl="1"/>
            <a:r>
              <a:rPr lang="en-US" sz="1600" b="0" dirty="0"/>
              <a:t>Must understand uncertainty &amp; risks </a:t>
            </a:r>
          </a:p>
          <a:p>
            <a:r>
              <a:rPr lang="en-US" sz="1600" dirty="0"/>
              <a:t>Need for a Digital Airworthiness Team</a:t>
            </a:r>
          </a:p>
          <a:p>
            <a:pPr lvl="1"/>
            <a:r>
              <a:rPr lang="en-US" sz="1600" b="0" dirty="0"/>
              <a:t>Established a Digital Airworthiness Team to explore overlap between Digital and Airworthiness communities</a:t>
            </a:r>
          </a:p>
          <a:p>
            <a:pPr lvl="1"/>
            <a:r>
              <a:rPr lang="en-US" sz="1600" b="0" dirty="0"/>
              <a:t>Intend to embrace agile development principles – start small, learn fast, customer engagement, create MVPs, etc.</a:t>
            </a:r>
          </a:p>
          <a:p>
            <a:pPr lvl="1"/>
            <a:r>
              <a:rPr lang="en-US" sz="1600" b="0" dirty="0"/>
              <a:t>Plan to identify common challenges and strategic opportunities to address pervasive needs, and then prioritize with AMSG</a:t>
            </a:r>
          </a:p>
          <a:p>
            <a:pPr lvl="1"/>
            <a:r>
              <a:rPr lang="en-US" sz="1600" b="0" dirty="0"/>
              <a:t>Methodical, facilitated approach...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788FD-18A3-4D5E-95DA-C8297F944C6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5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335987"/>
            <a:ext cx="8397875" cy="4743450"/>
          </a:xfrm>
        </p:spPr>
        <p:txBody>
          <a:bodyPr/>
          <a:lstStyle/>
          <a:p>
            <a:r>
              <a:rPr lang="en-US" sz="1500" b="0" u="sng" dirty="0"/>
              <a:t>Contract Airworthiness SMEs</a:t>
            </a:r>
            <a:r>
              <a:rPr lang="en-US" sz="1500" b="0" dirty="0"/>
              <a:t> to gather and synthesize information regarding airworthiness policy, standards, and guidance; current state of the art/state of practice; create an ‘Airworthiness 101’ briefing</a:t>
            </a:r>
          </a:p>
          <a:p>
            <a:r>
              <a:rPr lang="en-US" sz="1500" b="0" dirty="0"/>
              <a:t>Create and synthesize recent success stories and lessons learned from prior digital transformation activities; ongoing digital transformation activities; and opportunities, gaps, and challenges</a:t>
            </a:r>
          </a:p>
          <a:p>
            <a:r>
              <a:rPr lang="en-US" sz="1500" b="0" u="sng" dirty="0"/>
              <a:t>Engage Wright Brothers Institute</a:t>
            </a:r>
            <a:r>
              <a:rPr lang="en-US" sz="1500" b="0" dirty="0"/>
              <a:t> to assemble and facilitate stakeholder workshops</a:t>
            </a:r>
          </a:p>
          <a:p>
            <a:pPr lvl="1"/>
            <a:r>
              <a:rPr lang="en-US" sz="1500" b="0" dirty="0"/>
              <a:t>Jun‐Sep 2021: Problem Deconstruction (8‐10 mini‐workshops)</a:t>
            </a:r>
          </a:p>
          <a:p>
            <a:pPr lvl="1"/>
            <a:r>
              <a:rPr lang="en-US" sz="1500" b="0" dirty="0"/>
              <a:t>Sep‐Oct 2021: Future State Ideation (4‐5 mini‐workshops)</a:t>
            </a:r>
          </a:p>
          <a:p>
            <a:pPr lvl="1"/>
            <a:r>
              <a:rPr lang="en-US" sz="1500" b="0" dirty="0"/>
              <a:t>Oct‐Nov 2021: Action Ideation, Prioritization, Development (1 workshop &amp; follow‐up activities)</a:t>
            </a:r>
          </a:p>
          <a:p>
            <a:r>
              <a:rPr lang="en-US" sz="1500" b="0"/>
              <a:t>Report </a:t>
            </a:r>
            <a:r>
              <a:rPr lang="en-US" sz="1500" b="0" dirty="0"/>
              <a:t>summarizing the findings, including recommended strategic and tactical next steps</a:t>
            </a:r>
          </a:p>
          <a:p>
            <a:r>
              <a:rPr lang="en-US" sz="1500" b="0" u="sng" dirty="0"/>
              <a:t>Construct detailed roadmap</a:t>
            </a:r>
            <a:r>
              <a:rPr lang="en-US" sz="1500" b="0" dirty="0"/>
              <a:t> covering 1‐5 years which addresses the identified opportunities, gaps, and challenges; present to AMSG and incorporate feedback</a:t>
            </a:r>
          </a:p>
          <a:p>
            <a:r>
              <a:rPr lang="en-US" sz="1500" b="0" u="sng" dirty="0"/>
              <a:t>Continuously communicate progress of ongoing digital airworthiness activities</a:t>
            </a:r>
            <a:r>
              <a:rPr lang="en-US" sz="1500" b="0" dirty="0"/>
              <a:t> and interim/final results; engage with industry through workshops, professional societies, industry groups, and conferences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4788FD-18A3-4D5E-95DA-C8297F944C6E}" type="slidenum">
              <a:rPr lang="en-US" smtClean="0"/>
              <a:pPr>
                <a:defRPr/>
              </a:pPr>
              <a:t>6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3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326" y="1448775"/>
            <a:ext cx="2277657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&amp; Comm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504950"/>
            <a:ext cx="5518085" cy="4743450"/>
          </a:xfrm>
        </p:spPr>
        <p:txBody>
          <a:bodyPr/>
          <a:lstStyle/>
          <a:p>
            <a:r>
              <a:rPr lang="en-US" dirty="0"/>
              <a:t>Charter specifies</a:t>
            </a:r>
          </a:p>
          <a:p>
            <a:pPr lvl="1"/>
            <a:r>
              <a:rPr lang="en-US" b="0" dirty="0"/>
              <a:t>Purpose, vision, work products, milestones, organization (sponsors, membership, responsibilities, etc.), Working Group roles &amp; responsibilities, operating procedures</a:t>
            </a:r>
          </a:p>
          <a:p>
            <a:pPr lvl="1"/>
            <a:endParaRPr lang="en-US" b="0" dirty="0"/>
          </a:p>
          <a:p>
            <a:r>
              <a:rPr lang="en-US" dirty="0"/>
              <a:t>Communications Plan specifies</a:t>
            </a:r>
          </a:p>
          <a:p>
            <a:pPr lvl="1"/>
            <a:r>
              <a:rPr lang="en-US" b="0" dirty="0"/>
              <a:t>Key messages, communication mediums, stakeholder groups &amp;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4788FD-18A3-4D5E-95DA-C8297F944C6E}" type="slidenum">
              <a:rPr lang="en-US" smtClean="0"/>
              <a:pPr>
                <a:defRPr/>
              </a:pPr>
              <a:t>7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61" y="2954696"/>
            <a:ext cx="230798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30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26" y="1371600"/>
            <a:ext cx="8286474" cy="4876800"/>
          </a:xfrm>
        </p:spPr>
        <p:txBody>
          <a:bodyPr/>
          <a:lstStyle/>
          <a:p>
            <a:r>
              <a:rPr lang="en-US" sz="1600" dirty="0"/>
              <a:t>AF Digital Airworthiness vision approved by the AMSG</a:t>
            </a:r>
          </a:p>
          <a:p>
            <a:r>
              <a:rPr lang="en-US" sz="1600" dirty="0"/>
              <a:t>Team charter endorsed by: </a:t>
            </a:r>
          </a:p>
          <a:p>
            <a:pPr lvl="1"/>
            <a:r>
              <a:rPr lang="en-US" sz="1600" b="0" dirty="0"/>
              <a:t>Mr. Thomas M. Fischer, SES (Technical Airworthiness Authority, Director of Engineering and Technical Management and Chief Engineer, Air Force Materiel Command); and </a:t>
            </a:r>
          </a:p>
          <a:p>
            <a:pPr lvl="1"/>
            <a:r>
              <a:rPr lang="en-US" sz="1600" b="0" dirty="0"/>
              <a:t>Ms. Jacqueline S. Janning‐Lask, SES (Technical Airworthiness Authority, Director of Engineering and Technical Management and Chief Engineer, Air Force Life Cycle Management Center)</a:t>
            </a:r>
          </a:p>
          <a:p>
            <a:r>
              <a:rPr lang="en-US" sz="1600" dirty="0"/>
              <a:t>Strategic and Communication Plans approved by key stakeholders</a:t>
            </a:r>
          </a:p>
          <a:p>
            <a:r>
              <a:rPr lang="en-US" sz="1600" dirty="0"/>
              <a:t>Synthesized results from the five stakeholder group workshops</a:t>
            </a:r>
          </a:p>
          <a:p>
            <a:pPr lvl="1"/>
            <a:r>
              <a:rPr lang="fr-FR" sz="1600" b="0" dirty="0"/>
              <a:t>EN-EZ &amp; AW Offices</a:t>
            </a:r>
          </a:p>
          <a:p>
            <a:pPr lvl="1"/>
            <a:r>
              <a:rPr lang="fr-FR" sz="1600" b="0" dirty="0"/>
              <a:t>Program Offices</a:t>
            </a:r>
          </a:p>
          <a:p>
            <a:pPr lvl="1"/>
            <a:r>
              <a:rPr lang="fr-FR" sz="1600" b="0" dirty="0"/>
              <a:t>DOE/CE/DTAs</a:t>
            </a:r>
          </a:p>
          <a:p>
            <a:pPr lvl="1"/>
            <a:r>
              <a:rPr lang="fr-FR" sz="1600" b="0" dirty="0"/>
              <a:t>Non-traditional (e.g. AFRL, AFTC, AFWERX, etc.)</a:t>
            </a:r>
          </a:p>
          <a:p>
            <a:pPr lvl="1"/>
            <a:r>
              <a:rPr lang="fr-FR" sz="1600" b="0" dirty="0"/>
              <a:t>Industry  </a:t>
            </a:r>
          </a:p>
          <a:p>
            <a:r>
              <a:rPr lang="en-US" sz="1600" dirty="0"/>
              <a:t>5‐year technology development/deployment roadmap approved by the AMSG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4788FD-18A3-4D5E-95DA-C8297F944C6E}" type="slidenum">
              <a:rPr lang="en-US" smtClean="0"/>
              <a:pPr>
                <a:defRPr/>
              </a:pPr>
              <a:t>8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2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AW Team Schedule (CY21)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0" y="5332843"/>
            <a:ext cx="9144000" cy="6956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34290" rIns="0" bIns="34290" numCol="2" rtlCol="0" anchor="t">
            <a:noAutofit/>
          </a:bodyPr>
          <a:lstStyle/>
          <a:p>
            <a:pPr marL="600075" lvl="1" indent="-257175">
              <a:buFont typeface="+mj-lt"/>
              <a:buAutoNum type="arabicPeriod"/>
            </a:pPr>
            <a:r>
              <a:rPr lang="en-US" sz="1050" dirty="0"/>
              <a:t>Kickoff Meeting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050" dirty="0"/>
              <a:t>List of challenges</a:t>
            </a:r>
            <a:endParaRPr lang="en-US" sz="1050" dirty="0">
              <a:cs typeface="Calibri"/>
            </a:endParaRPr>
          </a:p>
          <a:p>
            <a:pPr marL="600075" lvl="1" indent="-257175">
              <a:buFont typeface="+mj-lt"/>
              <a:buAutoNum type="arabicPeriod"/>
            </a:pPr>
            <a:r>
              <a:rPr lang="en-US" sz="1050" dirty="0"/>
              <a:t>AF Digital Airworthiness Vision approved by the AMSG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050" dirty="0"/>
              <a:t>Strategic Plans approved by key stakeholders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050" dirty="0"/>
              <a:t>AMSG approved Technology &amp; Process Development Roadmap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050" dirty="0"/>
              <a:t>Communication Plans approved by key stakeholders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050" dirty="0"/>
              <a:t>Team charter signed &amp; Working Group charter template complete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050" dirty="0"/>
              <a:t>Demo of pilot project from the Technology Development Roadmap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952" y="2073167"/>
          <a:ext cx="9121140" cy="325967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58240">
                  <a:extLst>
                    <a:ext uri="{9D8B030D-6E8A-4147-A177-3AD203B41FA5}">
                      <a16:colId xmlns:a16="http://schemas.microsoft.com/office/drawing/2014/main" val="1190502031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1445976305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1148209303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3390745511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2262386724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4070080011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3670126609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1690245462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2518112183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3927068923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1110976281"/>
                    </a:ext>
                  </a:extLst>
                </a:gridCol>
              </a:tblGrid>
              <a:tr h="40745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Apr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Aug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Sep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4906606"/>
                  </a:ext>
                </a:extLst>
              </a:tr>
              <a:tr h="40745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55009940"/>
                  </a:ext>
                </a:extLst>
              </a:tr>
              <a:tr h="40745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5393319"/>
                  </a:ext>
                </a:extLst>
              </a:tr>
              <a:tr h="40745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3606784"/>
                  </a:ext>
                </a:extLst>
              </a:tr>
              <a:tr h="40745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3177759"/>
                  </a:ext>
                </a:extLst>
              </a:tr>
              <a:tr h="40745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491349"/>
                  </a:ext>
                </a:extLst>
              </a:tr>
              <a:tr h="40745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3793638"/>
                  </a:ext>
                </a:extLst>
              </a:tr>
              <a:tr h="40745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7359043"/>
                  </a:ext>
                </a:extLst>
              </a:tr>
            </a:tbl>
          </a:graphicData>
        </a:graphic>
      </p:graphicFrame>
      <p:sp>
        <p:nvSpPr>
          <p:cNvPr id="21" name="object 24"/>
          <p:cNvSpPr txBox="1"/>
          <p:nvPr/>
        </p:nvSpPr>
        <p:spPr>
          <a:xfrm>
            <a:off x="46671" y="2501727"/>
            <a:ext cx="1096328" cy="2640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en-US" sz="825" b="1" spc="-8" dirty="0">
                <a:solidFill>
                  <a:schemeClr val="bg1"/>
                </a:solidFill>
                <a:latin typeface="Arial"/>
                <a:cs typeface="Arial"/>
              </a:rPr>
              <a:t>Digital AW Team Standup &amp; Kickoff</a:t>
            </a:r>
            <a:endParaRPr sz="82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object 25"/>
          <p:cNvSpPr txBox="1"/>
          <p:nvPr/>
        </p:nvSpPr>
        <p:spPr>
          <a:xfrm>
            <a:off x="46671" y="2897352"/>
            <a:ext cx="1070134" cy="39097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en-US" sz="825" b="1" dirty="0">
                <a:solidFill>
                  <a:schemeClr val="bg1"/>
                </a:solidFill>
                <a:latin typeface="Arial"/>
                <a:cs typeface="Arial"/>
              </a:rPr>
              <a:t>Problem Deconstruction Workshops</a:t>
            </a:r>
            <a:endParaRPr sz="82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46671" y="3303303"/>
            <a:ext cx="1080135" cy="27683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lang="en-US" sz="825" b="1" dirty="0">
                <a:solidFill>
                  <a:schemeClr val="bg1"/>
                </a:solidFill>
                <a:latin typeface="Arial"/>
                <a:cs typeface="Arial"/>
              </a:rPr>
              <a:t>Future State</a:t>
            </a:r>
          </a:p>
          <a:p>
            <a:pPr marL="9525" marR="3810">
              <a:spcBef>
                <a:spcPts val="79"/>
              </a:spcBef>
            </a:pPr>
            <a:r>
              <a:rPr lang="en-US" sz="825" b="1" dirty="0">
                <a:solidFill>
                  <a:schemeClr val="bg1"/>
                </a:solidFill>
                <a:latin typeface="Arial"/>
                <a:cs typeface="Arial"/>
              </a:rPr>
              <a:t>Ideation Workshops</a:t>
            </a:r>
            <a:endParaRPr sz="82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46671" y="3712917"/>
            <a:ext cx="932023" cy="39097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en-US" sz="825" b="1" spc="-11" dirty="0">
                <a:solidFill>
                  <a:schemeClr val="bg1"/>
                </a:solidFill>
                <a:latin typeface="Arial"/>
                <a:cs typeface="Arial"/>
              </a:rPr>
              <a:t>Strategic Plan &amp; Roadmap Development</a:t>
            </a:r>
            <a:endParaRPr sz="82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46671" y="4118789"/>
            <a:ext cx="974902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825" b="1" spc="-4" dirty="0">
                <a:solidFill>
                  <a:schemeClr val="bg1"/>
                </a:solidFill>
                <a:latin typeface="Arial"/>
                <a:cs typeface="Arial"/>
              </a:rPr>
              <a:t>Tech Sprint for Pilot Project</a:t>
            </a:r>
            <a:endParaRPr sz="82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object 29"/>
          <p:cNvSpPr txBox="1"/>
          <p:nvPr/>
        </p:nvSpPr>
        <p:spPr>
          <a:xfrm>
            <a:off x="46671" y="4525253"/>
            <a:ext cx="752475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825" b="1" spc="-4" dirty="0">
                <a:solidFill>
                  <a:schemeClr val="bg1"/>
                </a:solidFill>
                <a:latin typeface="Arial"/>
                <a:cs typeface="Arial"/>
              </a:rPr>
              <a:t>Pilot Project Execution</a:t>
            </a:r>
            <a:endParaRPr sz="82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object 30"/>
          <p:cNvSpPr txBox="1"/>
          <p:nvPr/>
        </p:nvSpPr>
        <p:spPr>
          <a:xfrm>
            <a:off x="46671" y="4932031"/>
            <a:ext cx="1188720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en-US" sz="825" b="1" spc="-4" dirty="0">
                <a:solidFill>
                  <a:schemeClr val="bg1"/>
                </a:solidFill>
                <a:latin typeface="Arial"/>
                <a:cs typeface="Arial"/>
              </a:rPr>
              <a:t>Steady-state Team Operations</a:t>
            </a:r>
            <a:endParaRPr sz="82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6774307" y="3808171"/>
            <a:ext cx="1937385" cy="236450"/>
            <a:chOff x="2497835" y="3433640"/>
            <a:chExt cx="2583180" cy="315267"/>
          </a:xfrm>
        </p:grpSpPr>
        <p:sp>
          <p:nvSpPr>
            <p:cNvPr id="31" name="object 34"/>
            <p:cNvSpPr/>
            <p:nvPr/>
          </p:nvSpPr>
          <p:spPr>
            <a:xfrm>
              <a:off x="2497835" y="3443153"/>
              <a:ext cx="2583180" cy="2663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32" name="object 35"/>
            <p:cNvSpPr/>
            <p:nvPr/>
          </p:nvSpPr>
          <p:spPr>
            <a:xfrm>
              <a:off x="3145535" y="3433640"/>
              <a:ext cx="1825752" cy="3152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33" name="object 36"/>
            <p:cNvSpPr/>
            <p:nvPr/>
          </p:nvSpPr>
          <p:spPr>
            <a:xfrm>
              <a:off x="2557271" y="3478465"/>
              <a:ext cx="2468879" cy="1657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902981" y="4214799"/>
            <a:ext cx="789482" cy="199757"/>
            <a:chOff x="1603247" y="4060143"/>
            <a:chExt cx="4229100" cy="266342"/>
          </a:xfrm>
        </p:grpSpPr>
        <p:sp>
          <p:nvSpPr>
            <p:cNvPr id="58" name="object 65"/>
            <p:cNvSpPr/>
            <p:nvPr/>
          </p:nvSpPr>
          <p:spPr>
            <a:xfrm>
              <a:off x="1603247" y="4060143"/>
              <a:ext cx="4229100" cy="2663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59" name="object 66"/>
            <p:cNvSpPr/>
            <p:nvPr/>
          </p:nvSpPr>
          <p:spPr>
            <a:xfrm>
              <a:off x="1662683" y="4095454"/>
              <a:ext cx="4114800" cy="165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689965" y="3402463"/>
            <a:ext cx="1346629" cy="198754"/>
            <a:chOff x="5123688" y="2994657"/>
            <a:chExt cx="754379" cy="265005"/>
          </a:xfrm>
        </p:grpSpPr>
        <p:sp>
          <p:nvSpPr>
            <p:cNvPr id="93" name="object 120"/>
            <p:cNvSpPr/>
            <p:nvPr/>
          </p:nvSpPr>
          <p:spPr>
            <a:xfrm>
              <a:off x="5123688" y="2994657"/>
              <a:ext cx="754379" cy="2650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94" name="object 121"/>
            <p:cNvSpPr/>
            <p:nvPr/>
          </p:nvSpPr>
          <p:spPr>
            <a:xfrm>
              <a:off x="5183124" y="3029992"/>
              <a:ext cx="640079" cy="1644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836878" y="3231794"/>
            <a:ext cx="596621" cy="565392"/>
            <a:chOff x="2246375" y="2241745"/>
            <a:chExt cx="297180" cy="263670"/>
          </a:xfrm>
        </p:grpSpPr>
        <p:sp>
          <p:nvSpPr>
            <p:cNvPr id="115" name="object 57"/>
            <p:cNvSpPr/>
            <p:nvPr/>
          </p:nvSpPr>
          <p:spPr>
            <a:xfrm>
              <a:off x="2246375" y="2241745"/>
              <a:ext cx="297180" cy="2636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16" name="object 58"/>
            <p:cNvSpPr/>
            <p:nvPr/>
          </p:nvSpPr>
          <p:spPr>
            <a:xfrm>
              <a:off x="2308360" y="2277101"/>
              <a:ext cx="182880" cy="1630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350" dirty="0"/>
                <a:t>3</a:t>
              </a:r>
              <a:endParaRPr sz="135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955667" y="3637017"/>
            <a:ext cx="596621" cy="565392"/>
            <a:chOff x="2246375" y="2241745"/>
            <a:chExt cx="297180" cy="263670"/>
          </a:xfrm>
        </p:grpSpPr>
        <p:sp>
          <p:nvSpPr>
            <p:cNvPr id="118" name="object 57"/>
            <p:cNvSpPr/>
            <p:nvPr/>
          </p:nvSpPr>
          <p:spPr>
            <a:xfrm>
              <a:off x="2246375" y="2241745"/>
              <a:ext cx="297180" cy="2636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19" name="object 58"/>
            <p:cNvSpPr/>
            <p:nvPr/>
          </p:nvSpPr>
          <p:spPr>
            <a:xfrm>
              <a:off x="2308360" y="2277101"/>
              <a:ext cx="182880" cy="1630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350" dirty="0"/>
                <a:t>4</a:t>
              </a:r>
              <a:endParaRPr sz="135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381410" y="2420679"/>
            <a:ext cx="596621" cy="565392"/>
            <a:chOff x="2246375" y="2241745"/>
            <a:chExt cx="297180" cy="263670"/>
          </a:xfrm>
        </p:grpSpPr>
        <p:sp>
          <p:nvSpPr>
            <p:cNvPr id="121" name="object 57"/>
            <p:cNvSpPr/>
            <p:nvPr/>
          </p:nvSpPr>
          <p:spPr>
            <a:xfrm>
              <a:off x="2246375" y="2241745"/>
              <a:ext cx="297180" cy="2636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22" name="object 58"/>
            <p:cNvSpPr/>
            <p:nvPr/>
          </p:nvSpPr>
          <p:spPr>
            <a:xfrm>
              <a:off x="2308360" y="2277101"/>
              <a:ext cx="182880" cy="1630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350" dirty="0"/>
                <a:t>6</a:t>
              </a:r>
              <a:endParaRPr sz="1350" dirty="0"/>
            </a:p>
          </p:txBody>
        </p:sp>
      </p:grpSp>
      <p:cxnSp>
        <p:nvCxnSpPr>
          <p:cNvPr id="135" name="Elbow Connector 134"/>
          <p:cNvCxnSpPr/>
          <p:nvPr/>
        </p:nvCxnSpPr>
        <p:spPr>
          <a:xfrm rot="16200000" flipH="1">
            <a:off x="5530156" y="3208660"/>
            <a:ext cx="387880" cy="173348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3941123" y="2995512"/>
            <a:ext cx="1011752" cy="198754"/>
            <a:chOff x="4969764" y="2527159"/>
            <a:chExt cx="2674619" cy="265005"/>
          </a:xfrm>
        </p:grpSpPr>
        <p:sp>
          <p:nvSpPr>
            <p:cNvPr id="89" name="object 116"/>
            <p:cNvSpPr/>
            <p:nvPr/>
          </p:nvSpPr>
          <p:spPr>
            <a:xfrm>
              <a:off x="4969764" y="2527159"/>
              <a:ext cx="2674619" cy="2650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90" name="object 117"/>
            <p:cNvSpPr/>
            <p:nvPr/>
          </p:nvSpPr>
          <p:spPr>
            <a:xfrm>
              <a:off x="5029200" y="2562493"/>
              <a:ext cx="2560320" cy="1644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826833" y="5038688"/>
            <a:ext cx="1312886" cy="199757"/>
            <a:chOff x="1603247" y="4060143"/>
            <a:chExt cx="4229100" cy="266342"/>
          </a:xfrm>
        </p:grpSpPr>
        <p:sp>
          <p:nvSpPr>
            <p:cNvPr id="138" name="object 65"/>
            <p:cNvSpPr/>
            <p:nvPr/>
          </p:nvSpPr>
          <p:spPr>
            <a:xfrm>
              <a:off x="1603247" y="4060143"/>
              <a:ext cx="4229100" cy="2663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39" name="object 66"/>
            <p:cNvSpPr/>
            <p:nvPr/>
          </p:nvSpPr>
          <p:spPr>
            <a:xfrm>
              <a:off x="1662682" y="4095454"/>
              <a:ext cx="4114803" cy="1645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121143" y="4631387"/>
            <a:ext cx="1368922" cy="199757"/>
            <a:chOff x="1603247" y="4060143"/>
            <a:chExt cx="4229100" cy="266342"/>
          </a:xfrm>
        </p:grpSpPr>
        <p:sp>
          <p:nvSpPr>
            <p:cNvPr id="141" name="object 65"/>
            <p:cNvSpPr/>
            <p:nvPr/>
          </p:nvSpPr>
          <p:spPr>
            <a:xfrm>
              <a:off x="1603247" y="4060143"/>
              <a:ext cx="4229100" cy="2663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42" name="object 66"/>
            <p:cNvSpPr/>
            <p:nvPr/>
          </p:nvSpPr>
          <p:spPr>
            <a:xfrm>
              <a:off x="1662683" y="4095454"/>
              <a:ext cx="4114800" cy="165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cxnSp>
        <p:nvCxnSpPr>
          <p:cNvPr id="143" name="Elbow Connector 142"/>
          <p:cNvCxnSpPr>
            <a:stCxn id="59" idx="3"/>
            <a:endCxn id="142" idx="1"/>
          </p:cNvCxnSpPr>
          <p:nvPr/>
        </p:nvCxnSpPr>
        <p:spPr>
          <a:xfrm>
            <a:off x="6682220" y="4303458"/>
            <a:ext cx="458162" cy="416588"/>
          </a:xfrm>
          <a:prstGeom prst="bentConnector3">
            <a:avLst>
              <a:gd name="adj1" fmla="val 50000"/>
            </a:avLst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8158266" y="4450673"/>
            <a:ext cx="596621" cy="565392"/>
            <a:chOff x="2246375" y="2241745"/>
            <a:chExt cx="297180" cy="263670"/>
          </a:xfrm>
        </p:grpSpPr>
        <p:sp>
          <p:nvSpPr>
            <p:cNvPr id="127" name="object 57"/>
            <p:cNvSpPr/>
            <p:nvPr/>
          </p:nvSpPr>
          <p:spPr>
            <a:xfrm>
              <a:off x="2246375" y="2241745"/>
              <a:ext cx="297180" cy="2636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28" name="object 58"/>
            <p:cNvSpPr/>
            <p:nvPr/>
          </p:nvSpPr>
          <p:spPr>
            <a:xfrm>
              <a:off x="2308360" y="2277101"/>
              <a:ext cx="182880" cy="1630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350" dirty="0"/>
                <a:t>8</a:t>
              </a:r>
              <a:endParaRPr sz="1350" dirty="0"/>
            </a:p>
          </p:txBody>
        </p:sp>
      </p:grpSp>
      <p:sp>
        <p:nvSpPr>
          <p:cNvPr id="35" name="object 39"/>
          <p:cNvSpPr/>
          <p:nvPr/>
        </p:nvSpPr>
        <p:spPr>
          <a:xfrm>
            <a:off x="1133373" y="2583957"/>
            <a:ext cx="1770574" cy="1987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36" name="object 40"/>
          <p:cNvSpPr/>
          <p:nvPr/>
        </p:nvSpPr>
        <p:spPr>
          <a:xfrm>
            <a:off x="1177951" y="2610458"/>
            <a:ext cx="1697409" cy="1233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571722" y="2425400"/>
            <a:ext cx="596621" cy="565392"/>
            <a:chOff x="2246375" y="2241745"/>
            <a:chExt cx="297180" cy="263670"/>
          </a:xfrm>
        </p:grpSpPr>
        <p:sp>
          <p:nvSpPr>
            <p:cNvPr id="50" name="object 57"/>
            <p:cNvSpPr/>
            <p:nvPr/>
          </p:nvSpPr>
          <p:spPr>
            <a:xfrm>
              <a:off x="2246375" y="2241745"/>
              <a:ext cx="297180" cy="2636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51" name="object 58"/>
            <p:cNvSpPr/>
            <p:nvPr/>
          </p:nvSpPr>
          <p:spPr>
            <a:xfrm>
              <a:off x="2308360" y="2277101"/>
              <a:ext cx="182880" cy="1630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350" dirty="0"/>
                <a:t>1</a:t>
              </a:r>
              <a:endParaRPr sz="1350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823299" y="2821769"/>
            <a:ext cx="596621" cy="565392"/>
            <a:chOff x="2246375" y="2241745"/>
            <a:chExt cx="297180" cy="263670"/>
          </a:xfrm>
        </p:grpSpPr>
        <p:sp>
          <p:nvSpPr>
            <p:cNvPr id="112" name="object 57"/>
            <p:cNvSpPr/>
            <p:nvPr/>
          </p:nvSpPr>
          <p:spPr>
            <a:xfrm>
              <a:off x="2246375" y="2241745"/>
              <a:ext cx="297180" cy="2636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13" name="object 58"/>
            <p:cNvSpPr/>
            <p:nvPr/>
          </p:nvSpPr>
          <p:spPr>
            <a:xfrm>
              <a:off x="2308360" y="2277101"/>
              <a:ext cx="182880" cy="1630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350" dirty="0"/>
                <a:t>2</a:t>
              </a:r>
              <a:endParaRPr sz="135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536228" y="3636556"/>
            <a:ext cx="596621" cy="565392"/>
            <a:chOff x="2246375" y="2241745"/>
            <a:chExt cx="297180" cy="263670"/>
          </a:xfrm>
        </p:grpSpPr>
        <p:sp>
          <p:nvSpPr>
            <p:cNvPr id="81" name="object 57"/>
            <p:cNvSpPr/>
            <p:nvPr/>
          </p:nvSpPr>
          <p:spPr>
            <a:xfrm>
              <a:off x="2246375" y="2241745"/>
              <a:ext cx="297180" cy="2636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82" name="object 58"/>
            <p:cNvSpPr/>
            <p:nvPr/>
          </p:nvSpPr>
          <p:spPr>
            <a:xfrm>
              <a:off x="2308360" y="2277101"/>
              <a:ext cx="182880" cy="1630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350" dirty="0"/>
                <a:t>5</a:t>
              </a:r>
              <a:endParaRPr sz="135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5214907" y="2496493"/>
            <a:ext cx="0" cy="28363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4855203" y="2423264"/>
            <a:ext cx="596621" cy="565392"/>
            <a:chOff x="2246375" y="2241745"/>
            <a:chExt cx="297180" cy="263670"/>
          </a:xfrm>
        </p:grpSpPr>
        <p:sp>
          <p:nvSpPr>
            <p:cNvPr id="124" name="object 57"/>
            <p:cNvSpPr/>
            <p:nvPr/>
          </p:nvSpPr>
          <p:spPr>
            <a:xfrm>
              <a:off x="2246375" y="2241745"/>
              <a:ext cx="297180" cy="2636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25" name="object 58"/>
            <p:cNvSpPr/>
            <p:nvPr/>
          </p:nvSpPr>
          <p:spPr>
            <a:xfrm>
              <a:off x="2308360" y="2277101"/>
              <a:ext cx="182880" cy="1630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350" dirty="0"/>
                <a:t>7</a:t>
              </a:r>
              <a:endParaRPr sz="135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010582" y="2995512"/>
            <a:ext cx="924464" cy="198754"/>
            <a:chOff x="4969764" y="2527159"/>
            <a:chExt cx="2674619" cy="265005"/>
          </a:xfrm>
        </p:grpSpPr>
        <p:sp>
          <p:nvSpPr>
            <p:cNvPr id="78" name="object 116"/>
            <p:cNvSpPr/>
            <p:nvPr/>
          </p:nvSpPr>
          <p:spPr>
            <a:xfrm>
              <a:off x="4969764" y="2527159"/>
              <a:ext cx="2674619" cy="2650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79" name="object 117"/>
            <p:cNvSpPr/>
            <p:nvPr/>
          </p:nvSpPr>
          <p:spPr>
            <a:xfrm>
              <a:off x="5029200" y="2562493"/>
              <a:ext cx="2560320" cy="1644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032835"/>
      </p:ext>
    </p:extLst>
  </p:cSld>
  <p:clrMapOvr>
    <a:masterClrMapping/>
  </p:clrMapOvr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F5601E6706FB439082DB1D66EA6775" ma:contentTypeVersion="3" ma:contentTypeDescription="Create a new document." ma:contentTypeScope="" ma:versionID="61ee905f00df9fa57911f39edd1951c2">
  <xsd:schema xmlns:xsd="http://www.w3.org/2001/XMLSchema" xmlns:xs="http://www.w3.org/2001/XMLSchema" xmlns:p="http://schemas.microsoft.com/office/2006/metadata/properties" xmlns:ns2="5ba3a7f5-1770-4604-b48c-6dd6526cf004" targetNamespace="http://schemas.microsoft.com/office/2006/metadata/properties" ma:root="true" ma:fieldsID="6101026805aea3f071d378c18fd2389d" ns2:_="">
    <xsd:import namespace="5ba3a7f5-1770-4604-b48c-6dd6526cf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3a7f5-1770-4604-b48c-6dd6526cf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8A9E94-7A6C-47D3-81B7-E6BE1B53F6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1BCD11-AF53-41D3-BAD7-E85B88A0943A}"/>
</file>

<file path=customXml/itemProps3.xml><?xml version="1.0" encoding="utf-8"?>
<ds:datastoreItem xmlns:ds="http://schemas.openxmlformats.org/officeDocument/2006/customXml" ds:itemID="{D7D7F809-1E8E-4042-9167-B9A959C448D4}">
  <ds:schemaRefs>
    <ds:schemaRef ds:uri="http://schemas.microsoft.com/office/2006/documentManagement/types"/>
    <ds:schemaRef ds:uri="http://schemas.microsoft.com/office/infopath/2007/PartnerControls"/>
    <ds:schemaRef ds:uri="6e113582-9abd-4ed8-aa02-de39af554429"/>
    <ds:schemaRef ds:uri="http://purl.org/dc/elements/1.1/"/>
    <ds:schemaRef ds:uri="http://schemas.microsoft.com/office/2006/metadata/properties"/>
    <ds:schemaRef ds:uri="2e6f469e-78f8-44e4-89e1-f55c54b360f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1709</Words>
  <Application>Microsoft Office PowerPoint</Application>
  <PresentationFormat>On-screen Show (4:3)</PresentationFormat>
  <Paragraphs>210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Schoolbook</vt:lpstr>
      <vt:lpstr>Tahoma</vt:lpstr>
      <vt:lpstr>Wingdings</vt:lpstr>
      <vt:lpstr>USAF(Unclas)</vt:lpstr>
      <vt:lpstr>3_USAF(Unclas)</vt:lpstr>
      <vt:lpstr>blank</vt:lpstr>
      <vt:lpstr>Digital Airworthiness Team</vt:lpstr>
      <vt:lpstr>BLUF</vt:lpstr>
      <vt:lpstr>‘Digital’ Motivation and Strategic Guidance</vt:lpstr>
      <vt:lpstr>Digital Transformation Office Vision &amp; Goals</vt:lpstr>
      <vt:lpstr>Digital Airworthiness Team</vt:lpstr>
      <vt:lpstr>Approach</vt:lpstr>
      <vt:lpstr>Charter &amp; Comm Plans</vt:lpstr>
      <vt:lpstr>Initial Milestones</vt:lpstr>
      <vt:lpstr>Digital AW Team Schedule (CY21)</vt:lpstr>
      <vt:lpstr>Workshop Progress</vt:lpstr>
      <vt:lpstr>PowerPoint Presentation</vt:lpstr>
      <vt:lpstr>PowerPoint Presentation</vt:lpstr>
      <vt:lpstr>PowerPoint Presentation</vt:lpstr>
      <vt:lpstr>Core Team &amp; Contracted SMEs</vt:lpstr>
      <vt:lpstr>Questions?</vt:lpstr>
      <vt:lpstr>PowerPoint Presentation</vt:lpstr>
    </vt:vector>
  </TitlesOfParts>
  <Company>U.S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Engineering Enterprise 25 June 2019</dc:title>
  <dc:creator>Jeffrey Mayer</dc:creator>
  <cp:lastModifiedBy>TUREK, STEVEN A NH-04 USAF AFMC HQAFMC/EN/ENSZ</cp:lastModifiedBy>
  <cp:revision>134</cp:revision>
  <cp:lastPrinted>2021-08-18T18:13:05Z</cp:lastPrinted>
  <dcterms:created xsi:type="dcterms:W3CDTF">2013-03-28T17:41:27Z</dcterms:created>
  <dcterms:modified xsi:type="dcterms:W3CDTF">2021-08-31T18:51:16Z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0x010100C0F5601E6706FB439082DB1D66EA6775</vt:lpwstr>
  </property>
</Properties>
</file>